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12192000" cy="6858000"/>
  <p:notesSz cx="6858000" cy="9144000"/>
  <p:embeddedFontLst>
    <p:embeddedFont>
      <p:font typeface="Bell MT" panose="02020503060305020303" pitchFamily="18" charset="0"/>
      <p:regular r:id="rId33"/>
      <p:bold r:id="rId34"/>
      <p:italic r:id="rId35"/>
      <p:boldItalic r:id="rId36"/>
    </p:embeddedFont>
    <p:embeddedFont>
      <p:font typeface="Verdana" panose="020B060403050404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hCfP8ioCEKu734haor5e0gdxXeB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9FE109-56E7-456E-9FAB-7BBF3AA2E7FC}" v="32" dt="2024-02-05T23:19:54.978"/>
  </p1510:revLst>
</p1510:revInfo>
</file>

<file path=ppt/tableStyles.xml><?xml version="1.0" encoding="utf-8"?>
<a:tblStyleLst xmlns:a="http://schemas.openxmlformats.org/drawingml/2006/main" def="{FDBE947A-32D1-4C66-B6EE-AEBACA7BA601}">
  <a:tblStyle styleId="{FDBE947A-32D1-4C66-B6EE-AEBACA7BA601}" styleName="Table_0">
    <a:wholeTbl>
      <a:tcTxStyle b="off" i="off">
        <a:font>
          <a:latin typeface="Tw Cen MT"/>
          <a:ea typeface="Tw Cen MT"/>
          <a:cs typeface="Tw Cen MT"/>
        </a:font>
        <a:schemeClr val="lt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FFF">
              <a:alpha val="0"/>
            </a:srgbClr>
          </a:solidFill>
        </a:fill>
      </a:tcStyle>
    </a:wholeTbl>
    <a:band1H>
      <a:tcTxStyle/>
      <a:tcStyle>
        <a:tcBdr/>
        <a:fill>
          <a:solidFill>
            <a:schemeClr val="lt1">
              <a:alpha val="20000"/>
            </a:schemeClr>
          </a:solidFill>
        </a:fill>
      </a:tcStyle>
    </a:band1H>
    <a:band2H>
      <a:tcTxStyle/>
      <a:tcStyle>
        <a:tcBdr/>
      </a:tcStyle>
    </a:band2H>
    <a:band1V>
      <a:tcTxStyle/>
      <a:tcStyle>
        <a:tcBdr/>
        <a:fill>
          <a:solidFill>
            <a:schemeClr val="l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l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l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5A6B9F43-B4A2-409F-9C15-10C75FFE3584}" styleName="Table_1">
    <a:wholeTbl>
      <a:tcTxStyle b="off" i="off">
        <a:font>
          <a:latin typeface="Tw Cen MT"/>
          <a:ea typeface="Tw Cen MT"/>
          <a:cs typeface="Tw Cen MT"/>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Tw Cen MT"/>
          <a:ea typeface="Tw Cen MT"/>
          <a:cs typeface="Tw Cen MT"/>
        </a:font>
        <a:schemeClr val="lt1"/>
      </a:tcTxStyle>
      <a:tcStyle>
        <a:tcBdr/>
        <a:fill>
          <a:solidFill>
            <a:schemeClr val="accent2"/>
          </a:solidFill>
        </a:fill>
      </a:tcStyle>
    </a:lastCol>
    <a:firstCol>
      <a:tcTxStyle b="on" i="off">
        <a:font>
          <a:latin typeface="Tw Cen MT"/>
          <a:ea typeface="Tw Cen MT"/>
          <a:cs typeface="Tw Cen MT"/>
        </a:font>
        <a:schemeClr val="lt1"/>
      </a:tcTxStyle>
      <a:tcStyle>
        <a:tcBdr/>
        <a:fill>
          <a:solidFill>
            <a:schemeClr val="accent2"/>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Tw Cen MT"/>
          <a:ea typeface="Tw Cen MT"/>
          <a:cs typeface="Tw Cen MT"/>
        </a:font>
        <a:schemeClr val="dk1"/>
      </a:tcTxStyle>
      <a:tcStyle>
        <a:tcBdr/>
      </a:tcStyle>
    </a:seCell>
    <a:swCell>
      <a:tcTxStyle b="on" i="off">
        <a:font>
          <a:latin typeface="Tw Cen MT"/>
          <a:ea typeface="Tw Cen MT"/>
          <a:cs typeface="Tw Cen MT"/>
        </a:font>
        <a:schemeClr val="dk1"/>
      </a:tcTxStyle>
      <a:tcStyle>
        <a:tcBdr/>
      </a:tcStyle>
    </a:swCell>
    <a:firstRow>
      <a:tcTxStyle b="on" i="off">
        <a:font>
          <a:latin typeface="Tw Cen MT"/>
          <a:ea typeface="Tw Cen MT"/>
          <a:cs typeface="Tw Cen MT"/>
        </a:font>
        <a:schemeClr val="lt1"/>
      </a:tcTxStyle>
      <a:tcStyle>
        <a:tcBdr>
          <a:bottom>
            <a:ln w="25400" cap="flat" cmpd="sng">
              <a:solidFill>
                <a:schemeClr val="dk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36" y="6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microsoft.com/office/2016/11/relationships/changesInfo" Target="changesInfos/changesInfo1.xml"/><Relationship Id="rId20" Type="http://schemas.openxmlformats.org/officeDocument/2006/relationships/slide" Target="slides/slide18.xml"/><Relationship Id="rId41" Type="http://customschemas.google.com/relationships/presentationmetadata" Target="meta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ghen Morrow" userId="9c02543742285e81" providerId="LiveId" clId="{6A9FE109-56E7-456E-9FAB-7BBF3AA2E7FC}"/>
    <pc:docChg chg="modSld">
      <pc:chgData name="Raghen Morrow" userId="9c02543742285e81" providerId="LiveId" clId="{6A9FE109-56E7-456E-9FAB-7BBF3AA2E7FC}" dt="2024-02-05T23:19:54.978" v="31"/>
      <pc:docMkLst>
        <pc:docMk/>
      </pc:docMkLst>
      <pc:sldChg chg="modAnim">
        <pc:chgData name="Raghen Morrow" userId="9c02543742285e81" providerId="LiveId" clId="{6A9FE109-56E7-456E-9FAB-7BBF3AA2E7FC}" dt="2024-02-05T23:18:43.662" v="26"/>
        <pc:sldMkLst>
          <pc:docMk/>
          <pc:sldMk cId="0" sldId="257"/>
        </pc:sldMkLst>
      </pc:sldChg>
      <pc:sldChg chg="modAnim">
        <pc:chgData name="Raghen Morrow" userId="9c02543742285e81" providerId="LiveId" clId="{6A9FE109-56E7-456E-9FAB-7BBF3AA2E7FC}" dt="2024-02-05T23:19:54.978" v="31"/>
        <pc:sldMkLst>
          <pc:docMk/>
          <pc:sldMk cId="0" sldId="259"/>
        </pc:sldMkLst>
      </pc:sldChg>
      <pc:sldChg chg="modAnim">
        <pc:chgData name="Raghen Morrow" userId="9c02543742285e81" providerId="LiveId" clId="{6A9FE109-56E7-456E-9FAB-7BBF3AA2E7FC}" dt="2024-02-05T23:14:36.828" v="7"/>
        <pc:sldMkLst>
          <pc:docMk/>
          <pc:sldMk cId="0" sldId="260"/>
        </pc:sldMkLst>
      </pc:sldChg>
      <pc:sldChg chg="modAnim">
        <pc:chgData name="Raghen Morrow" userId="9c02543742285e81" providerId="LiveId" clId="{6A9FE109-56E7-456E-9FAB-7BBF3AA2E7FC}" dt="2024-02-05T23:15:33.513" v="10"/>
        <pc:sldMkLst>
          <pc:docMk/>
          <pc:sldMk cId="0" sldId="274"/>
        </pc:sldMkLst>
      </pc:sldChg>
      <pc:sldChg chg="modAnim">
        <pc:chgData name="Raghen Morrow" userId="9c02543742285e81" providerId="LiveId" clId="{6A9FE109-56E7-456E-9FAB-7BBF3AA2E7FC}" dt="2024-02-05T23:15:46.856" v="11"/>
        <pc:sldMkLst>
          <pc:docMk/>
          <pc:sldMk cId="0" sldId="275"/>
        </pc:sldMkLst>
      </pc:sldChg>
      <pc:sldChg chg="modAnim">
        <pc:chgData name="Raghen Morrow" userId="9c02543742285e81" providerId="LiveId" clId="{6A9FE109-56E7-456E-9FAB-7BBF3AA2E7FC}" dt="2024-02-05T23:16:11.656" v="13"/>
        <pc:sldMkLst>
          <pc:docMk/>
          <pc:sldMk cId="0" sldId="276"/>
        </pc:sldMkLst>
      </pc:sldChg>
      <pc:sldChg chg="modAnim">
        <pc:chgData name="Raghen Morrow" userId="9c02543742285e81" providerId="LiveId" clId="{6A9FE109-56E7-456E-9FAB-7BBF3AA2E7FC}" dt="2024-02-05T23:17:21.054" v="22"/>
        <pc:sldMkLst>
          <pc:docMk/>
          <pc:sldMk cId="0"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ncdc.noaa.gov/oa/ncdc.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eff648a2bb_2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1eff648a2bb_2_2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b54f9b2947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b54f9b294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9" name="Google Shape;52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eff648a2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2" name="Google Shape;542;g1eff648a2b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eff648a2b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g1eff648a2bb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eff648a2bb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eff648a2b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eff648a2bb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eff648a2b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eff648a2bb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eff648a2b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eff648a2bb_4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6" name="Google Shape;576;g1eff648a2bb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eff648a2bb_4_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2" name="Google Shape;582;g1eff648a2bb_4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eff648a2bb_2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5" name="Google Shape;465;g1eff648a2bb_2_2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eff648a2bb_4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9" name="Google Shape;589;g1eff648a2bb_4_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b="0" i="0">
              <a:solidFill>
                <a:srgbClr val="212121"/>
              </a:solidFill>
              <a:latin typeface="Arial"/>
              <a:ea typeface="Arial"/>
              <a:cs typeface="Arial"/>
              <a:sym typeface="Arial"/>
            </a:endParaRPr>
          </a:p>
          <a:p>
            <a:pPr marL="171450" lvl="0" indent="-171450" algn="l" rtl="0">
              <a:spcBef>
                <a:spcPts val="0"/>
              </a:spcBef>
              <a:spcAft>
                <a:spcPts val="0"/>
              </a:spcAft>
              <a:buClr>
                <a:schemeClr val="dk1"/>
              </a:buClr>
              <a:buSzPts val="1200"/>
              <a:buFont typeface="Arial"/>
              <a:buChar char="•"/>
            </a:pPr>
            <a:r>
              <a:rPr lang="en-US" b="0" i="0">
                <a:latin typeface="Arial"/>
                <a:ea typeface="Arial"/>
                <a:cs typeface="Arial"/>
                <a:sym typeface="Arial"/>
              </a:rPr>
              <a:t>The range dip is attributed to a couple of things, such as natural battery capacity loss in colder temperatures as well as the increased energy needed for heating the cabin. Using other climate features, such as the heated seats and heated steering wheel, also requires energy and cuts into a car’s range.</a:t>
            </a:r>
            <a:br>
              <a:rPr lang="en-US" b="0" i="0">
                <a:latin typeface="Arial"/>
                <a:ea typeface="Arial"/>
                <a:cs typeface="Arial"/>
                <a:sym typeface="Arial"/>
              </a:rPr>
            </a:br>
            <a:endParaRPr b="0" i="0">
              <a:latin typeface="Arial"/>
              <a:ea typeface="Arial"/>
              <a:cs typeface="Arial"/>
              <a:sym typeface="Arial"/>
            </a:endParaRPr>
          </a:p>
          <a:p>
            <a:pPr marL="171450" lvl="0" indent="-171450" algn="l" rtl="0">
              <a:spcBef>
                <a:spcPts val="0"/>
              </a:spcBef>
              <a:spcAft>
                <a:spcPts val="0"/>
              </a:spcAft>
              <a:buClr>
                <a:schemeClr val="dk1"/>
              </a:buClr>
              <a:buSzPts val="1200"/>
              <a:buFont typeface="Arial"/>
              <a:buChar char="•"/>
            </a:pPr>
            <a:r>
              <a:rPr lang="en-US" b="0" i="0">
                <a:latin typeface="Arial"/>
                <a:ea typeface="Arial"/>
                <a:cs typeface="Arial"/>
                <a:sym typeface="Arial"/>
              </a:rPr>
              <a:t>For example, an EV with a rated range of 250 miles would have only 150 miles of range when it’s 20 degrees outside.</a:t>
            </a:r>
            <a:br>
              <a:rPr lang="en-US" b="0" i="0">
                <a:latin typeface="Arial"/>
                <a:ea typeface="Arial"/>
                <a:cs typeface="Arial"/>
                <a:sym typeface="Arial"/>
              </a:rPr>
            </a:br>
            <a:endParaRPr b="0" i="0">
              <a:latin typeface="Arial"/>
              <a:ea typeface="Arial"/>
              <a:cs typeface="Arial"/>
              <a:sym typeface="Arial"/>
            </a:endParaRPr>
          </a:p>
          <a:p>
            <a:pPr marL="171450" lvl="0" indent="-171450" algn="l" rtl="0">
              <a:spcBef>
                <a:spcPts val="0"/>
              </a:spcBef>
              <a:spcAft>
                <a:spcPts val="0"/>
              </a:spcAft>
              <a:buClr>
                <a:schemeClr val="dk1"/>
              </a:buClr>
              <a:buSzPts val="1200"/>
              <a:buFont typeface="Arial"/>
              <a:buChar char="•"/>
            </a:pPr>
            <a:r>
              <a:rPr lang="en-US">
                <a:latin typeface="Arial"/>
                <a:ea typeface="Arial"/>
                <a:cs typeface="Arial"/>
                <a:sym typeface="Arial"/>
              </a:rPr>
              <a:t>This is for new cars.. Does not consider battery degradation</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90" name="Google Shape;590;g1eff648a2bb_4_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eff648a2bb_4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g1eff648a2bb_4_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212121"/>
                </a:solidFill>
                <a:latin typeface="Arial"/>
                <a:ea typeface="Arial"/>
                <a:cs typeface="Arial"/>
                <a:sym typeface="Arial"/>
              </a:rPr>
              <a:t>It’s important to understand your EV’s range limitations and the need to charge more often in cold weather so you’re not stranded by a dead battery.</a:t>
            </a:r>
            <a:endParaRPr/>
          </a:p>
        </p:txBody>
      </p:sp>
      <p:sp>
        <p:nvSpPr>
          <p:cNvPr id="598" name="Google Shape;598;g1eff648a2bb_4_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eff648a2bb_4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g1eff648a2bb_4_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rgbClr val="333333"/>
              </a:buClr>
              <a:buSzPts val="1200"/>
              <a:buFont typeface="Arial"/>
              <a:buChar char="•"/>
            </a:pPr>
            <a:r>
              <a:rPr lang="en-US" b="0" i="0">
                <a:solidFill>
                  <a:srgbClr val="333333"/>
                </a:solidFill>
                <a:latin typeface="Verdana"/>
                <a:ea typeface="Verdana"/>
                <a:cs typeface="Verdana"/>
                <a:sym typeface="Verdana"/>
              </a:rPr>
              <a:t>The temperatures are state-wide averages calculated from temperatures recorded during the months of December, January and February.</a:t>
            </a:r>
            <a:endParaRPr/>
          </a:p>
          <a:p>
            <a:pPr marL="171450" lvl="0" indent="-171450" algn="l" rtl="0">
              <a:spcBef>
                <a:spcPts val="0"/>
              </a:spcBef>
              <a:spcAft>
                <a:spcPts val="0"/>
              </a:spcAft>
              <a:buClr>
                <a:srgbClr val="333333"/>
              </a:buClr>
              <a:buSzPts val="1200"/>
              <a:buFont typeface="Arial"/>
              <a:buChar char="•"/>
            </a:pPr>
            <a:r>
              <a:rPr lang="en-US" b="0" i="0">
                <a:solidFill>
                  <a:srgbClr val="333333"/>
                </a:solidFill>
                <a:latin typeface="Verdana"/>
                <a:ea typeface="Verdana"/>
                <a:cs typeface="Verdana"/>
                <a:sym typeface="Verdana"/>
              </a:rPr>
              <a:t>The temperatures are based on data collected by weather stations throughout each state during the years 1971 to 2000 and made available by the </a:t>
            </a:r>
            <a:r>
              <a:rPr lang="en-US" b="0" i="0" u="sng" strike="noStrike">
                <a:solidFill>
                  <a:schemeClr val="hlink"/>
                </a:solidFill>
                <a:latin typeface="Verdana"/>
                <a:ea typeface="Verdana"/>
                <a:cs typeface="Verdana"/>
                <a:sym typeface="Verdana"/>
                <a:hlinkClick r:id="rId3"/>
              </a:rPr>
              <a:t>NOAA National Climatic Data Center</a:t>
            </a:r>
            <a:r>
              <a:rPr lang="en-US" b="0" i="0">
                <a:solidFill>
                  <a:srgbClr val="333333"/>
                </a:solidFill>
                <a:latin typeface="Verdana"/>
                <a:ea typeface="Verdana"/>
                <a:cs typeface="Verdana"/>
                <a:sym typeface="Verdana"/>
              </a:rPr>
              <a:t> of the United States.</a:t>
            </a:r>
            <a:endParaRPr/>
          </a:p>
        </p:txBody>
      </p:sp>
      <p:sp>
        <p:nvSpPr>
          <p:cNvPr id="604" name="Google Shape;604;g1eff648a2bb_4_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eff648a2bb_4_3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1eff648a2bb_4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1" name="Google Shape;621;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7" name="Google Shape;627;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b58da29e8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g2b58da29e88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8" name="Google Shape;63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9" name="Google Shape;649;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eff648a2bb_2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7" name="Google Shape;477;g1eff648a2bb_2_2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eff648a2bb_2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1eff648a2bb_2_2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 name="Google Shape;494;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b54f9b2947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b54f9b294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b54f9b2947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b54f9b294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2"/>
        <p:cNvGrpSpPr/>
        <p:nvPr/>
      </p:nvGrpSpPr>
      <p:grpSpPr>
        <a:xfrm>
          <a:off x="0" y="0"/>
          <a:ext cx="0" cy="0"/>
          <a:chOff x="0" y="0"/>
          <a:chExt cx="0" cy="0"/>
        </a:xfrm>
      </p:grpSpPr>
      <p:pic>
        <p:nvPicPr>
          <p:cNvPr id="53" name="Google Shape;53;p16"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54" name="Google Shape;54;p16"/>
          <p:cNvGrpSpPr/>
          <p:nvPr/>
        </p:nvGrpSpPr>
        <p:grpSpPr>
          <a:xfrm>
            <a:off x="0" y="0"/>
            <a:ext cx="2305051" cy="6858001"/>
            <a:chOff x="0" y="0"/>
            <a:chExt cx="2305051" cy="6858001"/>
          </a:xfrm>
        </p:grpSpPr>
        <p:sp>
          <p:nvSpPr>
            <p:cNvPr id="55" name="Google Shape;55;p16"/>
            <p:cNvSpPr/>
            <p:nvPr/>
          </p:nvSpPr>
          <p:spPr>
            <a:xfrm>
              <a:off x="1209675" y="4763"/>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6"/>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6"/>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6"/>
            <p:cNvSpPr/>
            <p:nvPr/>
          </p:nvSpPr>
          <p:spPr>
            <a:xfrm>
              <a:off x="414338" y="9525"/>
              <a:ext cx="28575" cy="4481513"/>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6"/>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6"/>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4B54"/>
                </a:gs>
              </a:gsLst>
              <a:lin ang="5400000" scaled="0"/>
            </a:gradFill>
            <a:ln>
              <a:noFill/>
            </a:ln>
          </p:spPr>
        </p:sp>
        <p:sp>
          <p:nvSpPr>
            <p:cNvPr id="61" name="Google Shape;61;p16"/>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4B54"/>
                </a:gs>
              </a:gsLst>
              <a:lin ang="5400000" scaled="0"/>
            </a:gradFill>
            <a:ln>
              <a:noFill/>
            </a:ln>
          </p:spPr>
        </p:sp>
        <p:sp>
          <p:nvSpPr>
            <p:cNvPr id="62" name="Google Shape;62;p16"/>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6"/>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4B54"/>
                </a:gs>
              </a:gsLst>
              <a:lin ang="5400000" scaled="0"/>
            </a:gradFill>
            <a:ln>
              <a:noFill/>
            </a:ln>
          </p:spPr>
        </p:sp>
        <p:sp>
          <p:nvSpPr>
            <p:cNvPr id="64" name="Google Shape;64;p16"/>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65" name="Google Shape;65;p16"/>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6"/>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4B54"/>
                </a:gs>
              </a:gsLst>
              <a:lin ang="5400000" scaled="0"/>
            </a:gradFill>
            <a:ln>
              <a:noFill/>
            </a:ln>
          </p:spPr>
        </p:sp>
        <p:sp>
          <p:nvSpPr>
            <p:cNvPr id="68" name="Google Shape;68;p16"/>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6"/>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4B54"/>
                </a:gs>
              </a:gsLst>
              <a:lin ang="5400000" scaled="0"/>
            </a:gradFill>
            <a:ln>
              <a:noFill/>
            </a:ln>
          </p:spPr>
        </p:sp>
        <p:sp>
          <p:nvSpPr>
            <p:cNvPr id="70" name="Google Shape;70;p16"/>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6"/>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6"/>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4B54"/>
                </a:gs>
              </a:gsLst>
              <a:lin ang="5400000" scaled="0"/>
            </a:gradFill>
            <a:ln>
              <a:noFill/>
            </a:ln>
          </p:spPr>
        </p:sp>
        <p:sp>
          <p:nvSpPr>
            <p:cNvPr id="73" name="Google Shape;73;p16"/>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6"/>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4B54"/>
                </a:gs>
              </a:gsLst>
              <a:lin ang="5400000" scaled="0"/>
            </a:gradFill>
            <a:ln>
              <a:noFill/>
            </a:ln>
          </p:spPr>
        </p:sp>
        <p:sp>
          <p:nvSpPr>
            <p:cNvPr id="76" name="Google Shape;76;p16"/>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4B54"/>
                </a:gs>
              </a:gsLst>
              <a:lin ang="5400000" scaled="0"/>
            </a:gradFill>
            <a:ln>
              <a:noFill/>
            </a:ln>
          </p:spPr>
        </p:sp>
        <p:sp>
          <p:nvSpPr>
            <p:cNvPr id="78" name="Google Shape;78;p16"/>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4B54"/>
                </a:gs>
              </a:gsLst>
              <a:lin ang="5400000" scaled="0"/>
            </a:gradFill>
            <a:ln>
              <a:noFill/>
            </a:ln>
          </p:spPr>
        </p:sp>
        <p:sp>
          <p:nvSpPr>
            <p:cNvPr id="80" name="Google Shape;80;p16"/>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4B54"/>
                </a:gs>
              </a:gsLst>
              <a:lin ang="5400000" scaled="0"/>
            </a:gradFill>
            <a:ln>
              <a:noFill/>
            </a:ln>
          </p:spPr>
        </p:sp>
        <p:sp>
          <p:nvSpPr>
            <p:cNvPr id="82" name="Google Shape;82;p16"/>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p:nvPr/>
          </p:nvSpPr>
          <p:spPr>
            <a:xfrm>
              <a:off x="642938" y="6610350"/>
              <a:ext cx="23813" cy="242888"/>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4B54"/>
                </a:gs>
              </a:gsLst>
              <a:lin ang="5400000" scaled="0"/>
            </a:gradFill>
            <a:ln>
              <a:noFill/>
            </a:ln>
          </p:spPr>
        </p:sp>
        <p:sp>
          <p:nvSpPr>
            <p:cNvPr id="86" name="Google Shape;86;p16"/>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4B54"/>
                </a:gs>
              </a:gsLst>
              <a:lin ang="5400000" scaled="0"/>
            </a:gradFill>
            <a:ln>
              <a:noFill/>
            </a:ln>
          </p:spPr>
        </p:sp>
        <p:sp>
          <p:nvSpPr>
            <p:cNvPr id="87" name="Google Shape;87;p16"/>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4B54"/>
                </a:gs>
              </a:gsLst>
              <a:lin ang="5400000" scaled="0"/>
            </a:gradFill>
            <a:ln>
              <a:noFill/>
            </a:ln>
          </p:spPr>
        </p:sp>
        <p:sp>
          <p:nvSpPr>
            <p:cNvPr id="89" name="Google Shape;89;p16"/>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90" name="Google Shape;90;p16"/>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4B54"/>
                </a:gs>
              </a:gsLst>
              <a:lin ang="5400000" scaled="0"/>
            </a:gradFill>
            <a:ln>
              <a:noFill/>
            </a:ln>
          </p:spPr>
        </p:sp>
        <p:sp>
          <p:nvSpPr>
            <p:cNvPr id="92" name="Google Shape;92;p16"/>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4B54"/>
                </a:gs>
              </a:gsLst>
              <a:lin ang="5400000" scaled="0"/>
            </a:gradFill>
            <a:ln>
              <a:noFill/>
            </a:ln>
          </p:spPr>
        </p:sp>
        <p:sp>
          <p:nvSpPr>
            <p:cNvPr id="94" name="Google Shape;94;p16"/>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p:nvPr/>
          </p:nvSpPr>
          <p:spPr>
            <a:xfrm>
              <a:off x="1228725" y="4662488"/>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4B54"/>
                </a:gs>
              </a:gsLst>
              <a:lin ang="5400000" scaled="0"/>
            </a:gradFill>
            <a:ln>
              <a:noFill/>
            </a:ln>
          </p:spPr>
        </p:sp>
        <p:sp>
          <p:nvSpPr>
            <p:cNvPr id="97" name="Google Shape;97;p16"/>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4B54"/>
                </a:gs>
              </a:gsLst>
              <a:lin ang="5400000" scaled="0"/>
            </a:gradFill>
            <a:ln>
              <a:noFill/>
            </a:ln>
          </p:spPr>
        </p:sp>
        <p:sp>
          <p:nvSpPr>
            <p:cNvPr id="99" name="Google Shape;99;p16"/>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4B54"/>
                </a:gs>
              </a:gsLst>
              <a:lin ang="5400000" scaled="0"/>
            </a:gradFill>
            <a:ln>
              <a:noFill/>
            </a:ln>
          </p:spPr>
        </p:sp>
        <p:sp>
          <p:nvSpPr>
            <p:cNvPr id="102" name="Google Shape;102;p16"/>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103" name="Google Shape;103;p16"/>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4B54"/>
                </a:gs>
              </a:gsLst>
              <a:lin ang="5400000" scaled="0"/>
            </a:gradFill>
            <a:ln>
              <a:noFill/>
            </a:ln>
          </p:spPr>
        </p:sp>
        <p:sp>
          <p:nvSpPr>
            <p:cNvPr id="106" name="Google Shape;106;p16"/>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4B54"/>
                </a:gs>
              </a:gsLst>
              <a:lin ang="5400000" scaled="0"/>
            </a:gradFill>
            <a:ln>
              <a:noFill/>
            </a:ln>
          </p:spPr>
        </p:sp>
        <p:sp>
          <p:nvSpPr>
            <p:cNvPr id="108" name="Google Shape;108;p16"/>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6"/>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6"/>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111" name="Google Shape;111;p16"/>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6"/>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6"/>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25"/>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68" name="Google Shape;168;p25"/>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9" name="Google Shape;169;p2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2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2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26"/>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5" name="Google Shape;175;p2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2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2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27"/>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1" name="Google Shape;181;p27"/>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2" name="Google Shape;182;p2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2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5" name="Google Shape;185;p27"/>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cap="none">
                <a:solidFill>
                  <a:schemeClr val="lt1"/>
                </a:solidFill>
                <a:latin typeface="Twentieth Century"/>
                <a:ea typeface="Twentieth Century"/>
                <a:cs typeface="Twentieth Century"/>
                <a:sym typeface="Twentieth Century"/>
              </a:rPr>
              <a:t>“</a:t>
            </a:r>
            <a:endParaRPr/>
          </a:p>
        </p:txBody>
      </p:sp>
      <p:sp>
        <p:nvSpPr>
          <p:cNvPr id="186" name="Google Shape;186;p27"/>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28"/>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0" name="Google Shape;190;p2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2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2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3"/>
        <p:cNvGrpSpPr/>
        <p:nvPr/>
      </p:nvGrpSpPr>
      <p:grpSpPr>
        <a:xfrm>
          <a:off x="0" y="0"/>
          <a:ext cx="0" cy="0"/>
          <a:chOff x="0" y="0"/>
          <a:chExt cx="0" cy="0"/>
        </a:xfrm>
      </p:grpSpPr>
      <p:sp>
        <p:nvSpPr>
          <p:cNvPr id="194" name="Google Shape;194;p29"/>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29"/>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96" name="Google Shape;196;p29"/>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197" name="Google Shape;197;p29"/>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98" name="Google Shape;198;p29"/>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199" name="Google Shape;199;p29"/>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0" name="Google Shape;200;p29"/>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1" name="Google Shape;201;p2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2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2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4"/>
        <p:cNvGrpSpPr/>
        <p:nvPr/>
      </p:nvGrpSpPr>
      <p:grpSpPr>
        <a:xfrm>
          <a:off x="0" y="0"/>
          <a:ext cx="0" cy="0"/>
          <a:chOff x="0" y="0"/>
          <a:chExt cx="0" cy="0"/>
        </a:xfrm>
      </p:grpSpPr>
      <p:sp>
        <p:nvSpPr>
          <p:cNvPr id="205" name="Google Shape;205;p30"/>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6" name="Google Shape;206;p30"/>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7" name="Google Shape;207;p30"/>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08" name="Google Shape;208;p30"/>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9" name="Google Shape;209;p30"/>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0" name="Google Shape;210;p30"/>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1" name="Google Shape;211;p30"/>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2" name="Google Shape;212;p30"/>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3" name="Google Shape;213;p30"/>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4" name="Google Shape;214;p30"/>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5" name="Google Shape;215;p3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3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3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8"/>
        <p:cNvGrpSpPr/>
        <p:nvPr/>
      </p:nvGrpSpPr>
      <p:grpSpPr>
        <a:xfrm>
          <a:off x="0" y="0"/>
          <a:ext cx="0" cy="0"/>
          <a:chOff x="0" y="0"/>
          <a:chExt cx="0" cy="0"/>
        </a:xfrm>
      </p:grpSpPr>
      <p:sp>
        <p:nvSpPr>
          <p:cNvPr id="219" name="Google Shape;219;p31"/>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31"/>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1" name="Google Shape;221;p3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3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3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32"/>
          <p:cNvSpPr txBox="1">
            <a:spLocks noGrp="1"/>
          </p:cNvSpPr>
          <p:nvPr>
            <p:ph type="body" idx="1"/>
          </p:nvPr>
        </p:nvSpPr>
        <p:spPr>
          <a:xfrm rot="5400000">
            <a:off x="2424905"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7" name="Google Shape;227;p3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3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3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77"/>
        <p:cNvGrpSpPr/>
        <p:nvPr/>
      </p:nvGrpSpPr>
      <p:grpSpPr>
        <a:xfrm>
          <a:off x="0" y="0"/>
          <a:ext cx="0" cy="0"/>
          <a:chOff x="0" y="0"/>
          <a:chExt cx="0" cy="0"/>
        </a:xfrm>
      </p:grpSpPr>
      <p:pic>
        <p:nvPicPr>
          <p:cNvPr id="278" name="Google Shape;278;g1eff648a2bb_2_47"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279" name="Google Shape;279;g1eff648a2bb_2_47"/>
          <p:cNvGrpSpPr/>
          <p:nvPr/>
        </p:nvGrpSpPr>
        <p:grpSpPr>
          <a:xfrm>
            <a:off x="0" y="0"/>
            <a:ext cx="2305051" cy="6858001"/>
            <a:chOff x="0" y="0"/>
            <a:chExt cx="2305051" cy="6858001"/>
          </a:xfrm>
        </p:grpSpPr>
        <p:sp>
          <p:nvSpPr>
            <p:cNvPr id="280" name="Google Shape;280;g1eff648a2bb_2_47"/>
            <p:cNvSpPr/>
            <p:nvPr/>
          </p:nvSpPr>
          <p:spPr>
            <a:xfrm>
              <a:off x="1209675" y="4763"/>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g1eff648a2bb_2_47"/>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g1eff648a2bb_2_47"/>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g1eff648a2bb_2_47"/>
            <p:cNvSpPr/>
            <p:nvPr/>
          </p:nvSpPr>
          <p:spPr>
            <a:xfrm>
              <a:off x="414338" y="9525"/>
              <a:ext cx="28575" cy="4481513"/>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g1eff648a2bb_2_47"/>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g1eff648a2bb_2_47"/>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4B54"/>
                </a:gs>
              </a:gsLst>
              <a:lin ang="5400000" scaled="0"/>
            </a:gradFill>
            <a:ln>
              <a:noFill/>
            </a:ln>
          </p:spPr>
        </p:sp>
        <p:sp>
          <p:nvSpPr>
            <p:cNvPr id="286" name="Google Shape;286;g1eff648a2bb_2_47"/>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4B54"/>
                </a:gs>
              </a:gsLst>
              <a:lin ang="5400000" scaled="0"/>
            </a:gradFill>
            <a:ln>
              <a:noFill/>
            </a:ln>
          </p:spPr>
        </p:sp>
        <p:sp>
          <p:nvSpPr>
            <p:cNvPr id="287" name="Google Shape;287;g1eff648a2bb_2_47"/>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g1eff648a2bb_2_47"/>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4B54"/>
                </a:gs>
              </a:gsLst>
              <a:lin ang="5400000" scaled="0"/>
            </a:gradFill>
            <a:ln>
              <a:noFill/>
            </a:ln>
          </p:spPr>
        </p:sp>
        <p:sp>
          <p:nvSpPr>
            <p:cNvPr id="289" name="Google Shape;289;g1eff648a2bb_2_47"/>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290" name="Google Shape;290;g1eff648a2bb_2_47"/>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g1eff648a2bb_2_47"/>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g1eff648a2bb_2_47"/>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4B54"/>
                </a:gs>
              </a:gsLst>
              <a:lin ang="5400000" scaled="0"/>
            </a:gradFill>
            <a:ln>
              <a:noFill/>
            </a:ln>
          </p:spPr>
        </p:sp>
        <p:sp>
          <p:nvSpPr>
            <p:cNvPr id="293" name="Google Shape;293;g1eff648a2bb_2_47"/>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g1eff648a2bb_2_47"/>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4B54"/>
                </a:gs>
              </a:gsLst>
              <a:lin ang="5400000" scaled="0"/>
            </a:gradFill>
            <a:ln>
              <a:noFill/>
            </a:ln>
          </p:spPr>
        </p:sp>
        <p:sp>
          <p:nvSpPr>
            <p:cNvPr id="295" name="Google Shape;295;g1eff648a2bb_2_47"/>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g1eff648a2bb_2_47"/>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g1eff648a2bb_2_47"/>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4B54"/>
                </a:gs>
              </a:gsLst>
              <a:lin ang="5400000" scaled="0"/>
            </a:gradFill>
            <a:ln>
              <a:noFill/>
            </a:ln>
          </p:spPr>
        </p:sp>
        <p:sp>
          <p:nvSpPr>
            <p:cNvPr id="298" name="Google Shape;298;g1eff648a2bb_2_47"/>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g1eff648a2bb_2_47"/>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g1eff648a2bb_2_47"/>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4B54"/>
                </a:gs>
              </a:gsLst>
              <a:lin ang="5400000" scaled="0"/>
            </a:gradFill>
            <a:ln>
              <a:noFill/>
            </a:ln>
          </p:spPr>
        </p:sp>
        <p:sp>
          <p:nvSpPr>
            <p:cNvPr id="301" name="Google Shape;301;g1eff648a2bb_2_47"/>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g1eff648a2bb_2_47"/>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4B54"/>
                </a:gs>
              </a:gsLst>
              <a:lin ang="5400000" scaled="0"/>
            </a:gradFill>
            <a:ln>
              <a:noFill/>
            </a:ln>
          </p:spPr>
        </p:sp>
        <p:sp>
          <p:nvSpPr>
            <p:cNvPr id="303" name="Google Shape;303;g1eff648a2bb_2_47"/>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g1eff648a2bb_2_47"/>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4B54"/>
                </a:gs>
              </a:gsLst>
              <a:lin ang="5400000" scaled="0"/>
            </a:gradFill>
            <a:ln>
              <a:noFill/>
            </a:ln>
          </p:spPr>
        </p:sp>
        <p:sp>
          <p:nvSpPr>
            <p:cNvPr id="305" name="Google Shape;305;g1eff648a2bb_2_47"/>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g1eff648a2bb_2_47"/>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4B54"/>
                </a:gs>
              </a:gsLst>
              <a:lin ang="5400000" scaled="0"/>
            </a:gradFill>
            <a:ln>
              <a:noFill/>
            </a:ln>
          </p:spPr>
        </p:sp>
        <p:sp>
          <p:nvSpPr>
            <p:cNvPr id="307" name="Google Shape;307;g1eff648a2bb_2_47"/>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g1eff648a2bb_2_47"/>
            <p:cNvSpPr/>
            <p:nvPr/>
          </p:nvSpPr>
          <p:spPr>
            <a:xfrm>
              <a:off x="642938" y="6610350"/>
              <a:ext cx="23813" cy="242888"/>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g1eff648a2bb_2_47"/>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g1eff648a2bb_2_47"/>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4B54"/>
                </a:gs>
              </a:gsLst>
              <a:lin ang="5400000" scaled="0"/>
            </a:gradFill>
            <a:ln>
              <a:noFill/>
            </a:ln>
          </p:spPr>
        </p:sp>
        <p:sp>
          <p:nvSpPr>
            <p:cNvPr id="311" name="Google Shape;311;g1eff648a2bb_2_47"/>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4B54"/>
                </a:gs>
              </a:gsLst>
              <a:lin ang="5400000" scaled="0"/>
            </a:gradFill>
            <a:ln>
              <a:noFill/>
            </a:ln>
          </p:spPr>
        </p:sp>
        <p:sp>
          <p:nvSpPr>
            <p:cNvPr id="312" name="Google Shape;312;g1eff648a2bb_2_47"/>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g1eff648a2bb_2_47"/>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4B54"/>
                </a:gs>
              </a:gsLst>
              <a:lin ang="5400000" scaled="0"/>
            </a:gradFill>
            <a:ln>
              <a:noFill/>
            </a:ln>
          </p:spPr>
        </p:sp>
        <p:sp>
          <p:nvSpPr>
            <p:cNvPr id="314" name="Google Shape;314;g1eff648a2bb_2_47"/>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315" name="Google Shape;315;g1eff648a2bb_2_47"/>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g1eff648a2bb_2_47"/>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4B54"/>
                </a:gs>
              </a:gsLst>
              <a:lin ang="5400000" scaled="0"/>
            </a:gradFill>
            <a:ln>
              <a:noFill/>
            </a:ln>
          </p:spPr>
        </p:sp>
        <p:sp>
          <p:nvSpPr>
            <p:cNvPr id="317" name="Google Shape;317;g1eff648a2bb_2_47"/>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g1eff648a2bb_2_47"/>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4B54"/>
                </a:gs>
              </a:gsLst>
              <a:lin ang="5400000" scaled="0"/>
            </a:gradFill>
            <a:ln>
              <a:noFill/>
            </a:ln>
          </p:spPr>
        </p:sp>
        <p:sp>
          <p:nvSpPr>
            <p:cNvPr id="319" name="Google Shape;319;g1eff648a2bb_2_47"/>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g1eff648a2bb_2_47"/>
            <p:cNvSpPr/>
            <p:nvPr/>
          </p:nvSpPr>
          <p:spPr>
            <a:xfrm>
              <a:off x="1228725" y="4662488"/>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g1eff648a2bb_2_47"/>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4B54"/>
                </a:gs>
              </a:gsLst>
              <a:lin ang="5400000" scaled="0"/>
            </a:gradFill>
            <a:ln>
              <a:noFill/>
            </a:ln>
          </p:spPr>
        </p:sp>
        <p:sp>
          <p:nvSpPr>
            <p:cNvPr id="322" name="Google Shape;322;g1eff648a2bb_2_47"/>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g1eff648a2bb_2_47"/>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4B54"/>
                </a:gs>
              </a:gsLst>
              <a:lin ang="5400000" scaled="0"/>
            </a:gradFill>
            <a:ln>
              <a:noFill/>
            </a:ln>
          </p:spPr>
        </p:sp>
        <p:sp>
          <p:nvSpPr>
            <p:cNvPr id="324" name="Google Shape;324;g1eff648a2bb_2_47"/>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g1eff648a2bb_2_47"/>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g1eff648a2bb_2_47"/>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4B54"/>
                </a:gs>
              </a:gsLst>
              <a:lin ang="5400000" scaled="0"/>
            </a:gradFill>
            <a:ln>
              <a:noFill/>
            </a:ln>
          </p:spPr>
        </p:sp>
        <p:sp>
          <p:nvSpPr>
            <p:cNvPr id="327" name="Google Shape;327;g1eff648a2bb_2_47"/>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328" name="Google Shape;328;g1eff648a2bb_2_47"/>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g1eff648a2bb_2_47"/>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g1eff648a2bb_2_47"/>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4B54"/>
                </a:gs>
              </a:gsLst>
              <a:lin ang="5400000" scaled="0"/>
            </a:gradFill>
            <a:ln>
              <a:noFill/>
            </a:ln>
          </p:spPr>
        </p:sp>
        <p:sp>
          <p:nvSpPr>
            <p:cNvPr id="331" name="Google Shape;331;g1eff648a2bb_2_47"/>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g1eff648a2bb_2_47"/>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4B54"/>
                </a:gs>
              </a:gsLst>
              <a:lin ang="5400000" scaled="0"/>
            </a:gradFill>
            <a:ln>
              <a:noFill/>
            </a:ln>
          </p:spPr>
        </p:sp>
        <p:sp>
          <p:nvSpPr>
            <p:cNvPr id="333" name="Google Shape;333;g1eff648a2bb_2_47"/>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g1eff648a2bb_2_47"/>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g1eff648a2bb_2_47"/>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336" name="Google Shape;336;g1eff648a2bb_2_47"/>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g1eff648a2bb_2_47"/>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g1eff648a2bb_2_47"/>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9"/>
        <p:cNvGrpSpPr/>
        <p:nvPr/>
      </p:nvGrpSpPr>
      <p:grpSpPr>
        <a:xfrm>
          <a:off x="0" y="0"/>
          <a:ext cx="0" cy="0"/>
          <a:chOff x="0" y="0"/>
          <a:chExt cx="0" cy="0"/>
        </a:xfrm>
      </p:grpSpPr>
      <p:sp>
        <p:nvSpPr>
          <p:cNvPr id="340" name="Google Shape;340;g1eff648a2bb_2_109"/>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g1eff648a2bb_2_109"/>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342" name="Google Shape;342;g1eff648a2bb_2_10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g1eff648a2bb_2_10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g1eff648a2bb_2_10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7"/>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17" name="Google Shape;117;p1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5"/>
        <p:cNvGrpSpPr/>
        <p:nvPr/>
      </p:nvGrpSpPr>
      <p:grpSpPr>
        <a:xfrm>
          <a:off x="0" y="0"/>
          <a:ext cx="0" cy="0"/>
          <a:chOff x="0" y="0"/>
          <a:chExt cx="0" cy="0"/>
        </a:xfrm>
      </p:grpSpPr>
      <p:sp>
        <p:nvSpPr>
          <p:cNvPr id="346" name="Google Shape;346;g1eff648a2bb_2_115"/>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7" name="Google Shape;347;g1eff648a2bb_2_115"/>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348" name="Google Shape;348;g1eff648a2bb_2_11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9" name="Google Shape;349;g1eff648a2bb_2_11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0" name="Google Shape;350;g1eff648a2bb_2_11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1"/>
        <p:cNvGrpSpPr/>
        <p:nvPr/>
      </p:nvGrpSpPr>
      <p:grpSpPr>
        <a:xfrm>
          <a:off x="0" y="0"/>
          <a:ext cx="0" cy="0"/>
          <a:chOff x="0" y="0"/>
          <a:chExt cx="0" cy="0"/>
        </a:xfrm>
      </p:grpSpPr>
      <p:sp>
        <p:nvSpPr>
          <p:cNvPr id="352" name="Google Shape;352;g1eff648a2bb_2_121"/>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3" name="Google Shape;353;g1eff648a2bb_2_12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4" name="Google Shape;354;g1eff648a2bb_2_12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5" name="Google Shape;355;g1eff648a2bb_2_12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6"/>
        <p:cNvGrpSpPr/>
        <p:nvPr/>
      </p:nvGrpSpPr>
      <p:grpSpPr>
        <a:xfrm>
          <a:off x="0" y="0"/>
          <a:ext cx="0" cy="0"/>
          <a:chOff x="0" y="0"/>
          <a:chExt cx="0" cy="0"/>
        </a:xfrm>
      </p:grpSpPr>
      <p:sp>
        <p:nvSpPr>
          <p:cNvPr id="357" name="Google Shape;357;g1eff648a2bb_2_126"/>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8" name="Google Shape;358;g1eff648a2bb_2_126"/>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359" name="Google Shape;359;g1eff648a2bb_2_126"/>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360" name="Google Shape;360;g1eff648a2bb_2_12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1" name="Google Shape;361;g1eff648a2bb_2_12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2" name="Google Shape;362;g1eff648a2bb_2_12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3"/>
        <p:cNvGrpSpPr/>
        <p:nvPr/>
      </p:nvGrpSpPr>
      <p:grpSpPr>
        <a:xfrm>
          <a:off x="0" y="0"/>
          <a:ext cx="0" cy="0"/>
          <a:chOff x="0" y="0"/>
          <a:chExt cx="0" cy="0"/>
        </a:xfrm>
      </p:grpSpPr>
      <p:sp>
        <p:nvSpPr>
          <p:cNvPr id="364" name="Google Shape;364;g1eff648a2bb_2_133"/>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5" name="Google Shape;365;g1eff648a2bb_2_133"/>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366" name="Google Shape;366;g1eff648a2bb_2_133"/>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367" name="Google Shape;367;g1eff648a2bb_2_133"/>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368" name="Google Shape;368;g1eff648a2bb_2_133"/>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369" name="Google Shape;369;g1eff648a2bb_2_13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0" name="Google Shape;370;g1eff648a2bb_2_13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1" name="Google Shape;371;g1eff648a2bb_2_13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2"/>
        <p:cNvGrpSpPr/>
        <p:nvPr/>
      </p:nvGrpSpPr>
      <p:grpSpPr>
        <a:xfrm>
          <a:off x="0" y="0"/>
          <a:ext cx="0" cy="0"/>
          <a:chOff x="0" y="0"/>
          <a:chExt cx="0" cy="0"/>
        </a:xfrm>
      </p:grpSpPr>
      <p:sp>
        <p:nvSpPr>
          <p:cNvPr id="373" name="Google Shape;373;g1eff648a2bb_2_14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g1eff648a2bb_2_14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5" name="Google Shape;375;g1eff648a2bb_2_14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76"/>
        <p:cNvGrpSpPr/>
        <p:nvPr/>
      </p:nvGrpSpPr>
      <p:grpSpPr>
        <a:xfrm>
          <a:off x="0" y="0"/>
          <a:ext cx="0" cy="0"/>
          <a:chOff x="0" y="0"/>
          <a:chExt cx="0" cy="0"/>
        </a:xfrm>
      </p:grpSpPr>
      <p:sp>
        <p:nvSpPr>
          <p:cNvPr id="377" name="Google Shape;377;g1eff648a2bb_2_146"/>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8" name="Google Shape;378;g1eff648a2bb_2_146"/>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379" name="Google Shape;379;g1eff648a2bb_2_146"/>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380" name="Google Shape;380;g1eff648a2bb_2_14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1" name="Google Shape;381;g1eff648a2bb_2_14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2" name="Google Shape;382;g1eff648a2bb_2_14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83"/>
        <p:cNvGrpSpPr/>
        <p:nvPr/>
      </p:nvGrpSpPr>
      <p:grpSpPr>
        <a:xfrm>
          <a:off x="0" y="0"/>
          <a:ext cx="0" cy="0"/>
          <a:chOff x="0" y="0"/>
          <a:chExt cx="0" cy="0"/>
        </a:xfrm>
      </p:grpSpPr>
      <p:sp>
        <p:nvSpPr>
          <p:cNvPr id="384" name="Google Shape;384;g1eff648a2bb_2_153"/>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5" name="Google Shape;385;g1eff648a2bb_2_153"/>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386" name="Google Shape;386;g1eff648a2bb_2_153"/>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387" name="Google Shape;387;g1eff648a2bb_2_15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8" name="Google Shape;388;g1eff648a2bb_2_15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9" name="Google Shape;389;g1eff648a2bb_2_15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390"/>
        <p:cNvGrpSpPr/>
        <p:nvPr/>
      </p:nvGrpSpPr>
      <p:grpSpPr>
        <a:xfrm>
          <a:off x="0" y="0"/>
          <a:ext cx="0" cy="0"/>
          <a:chOff x="0" y="0"/>
          <a:chExt cx="0" cy="0"/>
        </a:xfrm>
      </p:grpSpPr>
      <p:sp>
        <p:nvSpPr>
          <p:cNvPr id="391" name="Google Shape;391;g1eff648a2bb_2_160"/>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2" name="Google Shape;392;g1eff648a2bb_2_160"/>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393" name="Google Shape;393;g1eff648a2bb_2_160"/>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394" name="Google Shape;394;g1eff648a2bb_2_16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5" name="Google Shape;395;g1eff648a2bb_2_16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6" name="Google Shape;396;g1eff648a2bb_2_16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397"/>
        <p:cNvGrpSpPr/>
        <p:nvPr/>
      </p:nvGrpSpPr>
      <p:grpSpPr>
        <a:xfrm>
          <a:off x="0" y="0"/>
          <a:ext cx="0" cy="0"/>
          <a:chOff x="0" y="0"/>
          <a:chExt cx="0" cy="0"/>
        </a:xfrm>
      </p:grpSpPr>
      <p:sp>
        <p:nvSpPr>
          <p:cNvPr id="398" name="Google Shape;398;g1eff648a2bb_2_167"/>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9" name="Google Shape;399;g1eff648a2bb_2_167"/>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400" name="Google Shape;400;g1eff648a2bb_2_16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1" name="Google Shape;401;g1eff648a2bb_2_16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2" name="Google Shape;402;g1eff648a2bb_2_16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403"/>
        <p:cNvGrpSpPr/>
        <p:nvPr/>
      </p:nvGrpSpPr>
      <p:grpSpPr>
        <a:xfrm>
          <a:off x="0" y="0"/>
          <a:ext cx="0" cy="0"/>
          <a:chOff x="0" y="0"/>
          <a:chExt cx="0" cy="0"/>
        </a:xfrm>
      </p:grpSpPr>
      <p:sp>
        <p:nvSpPr>
          <p:cNvPr id="404" name="Google Shape;404;g1eff648a2bb_2_173"/>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5" name="Google Shape;405;g1eff648a2bb_2_173"/>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406" name="Google Shape;406;g1eff648a2bb_2_173"/>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407" name="Google Shape;407;g1eff648a2bb_2_17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8" name="Google Shape;408;g1eff648a2bb_2_17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9" name="Google Shape;409;g1eff648a2bb_2_17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10" name="Google Shape;410;g1eff648a2bb_2_173"/>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cap="none">
                <a:solidFill>
                  <a:schemeClr val="lt1"/>
                </a:solidFill>
                <a:latin typeface="Twentieth Century"/>
                <a:ea typeface="Twentieth Century"/>
                <a:cs typeface="Twentieth Century"/>
                <a:sym typeface="Twentieth Century"/>
              </a:rPr>
              <a:t>“</a:t>
            </a:r>
            <a:endParaRPr/>
          </a:p>
        </p:txBody>
      </p:sp>
      <p:sp>
        <p:nvSpPr>
          <p:cNvPr id="411" name="Google Shape;411;g1eff648a2bb_2_173"/>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8"/>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23" name="Google Shape;123;p1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412"/>
        <p:cNvGrpSpPr/>
        <p:nvPr/>
      </p:nvGrpSpPr>
      <p:grpSpPr>
        <a:xfrm>
          <a:off x="0" y="0"/>
          <a:ext cx="0" cy="0"/>
          <a:chOff x="0" y="0"/>
          <a:chExt cx="0" cy="0"/>
        </a:xfrm>
      </p:grpSpPr>
      <p:sp>
        <p:nvSpPr>
          <p:cNvPr id="413" name="Google Shape;413;g1eff648a2bb_2_182"/>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4" name="Google Shape;414;g1eff648a2bb_2_182"/>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415" name="Google Shape;415;g1eff648a2bb_2_18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6" name="Google Shape;416;g1eff648a2bb_2_18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7" name="Google Shape;417;g1eff648a2bb_2_18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418"/>
        <p:cNvGrpSpPr/>
        <p:nvPr/>
      </p:nvGrpSpPr>
      <p:grpSpPr>
        <a:xfrm>
          <a:off x="0" y="0"/>
          <a:ext cx="0" cy="0"/>
          <a:chOff x="0" y="0"/>
          <a:chExt cx="0" cy="0"/>
        </a:xfrm>
      </p:grpSpPr>
      <p:sp>
        <p:nvSpPr>
          <p:cNvPr id="419" name="Google Shape;419;g1eff648a2bb_2_188"/>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0" name="Google Shape;420;g1eff648a2bb_2_188"/>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421" name="Google Shape;421;g1eff648a2bb_2_188"/>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422" name="Google Shape;422;g1eff648a2bb_2_188"/>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423" name="Google Shape;423;g1eff648a2bb_2_188"/>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424" name="Google Shape;424;g1eff648a2bb_2_188"/>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425" name="Google Shape;425;g1eff648a2bb_2_188"/>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426" name="Google Shape;426;g1eff648a2bb_2_18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7" name="Google Shape;427;g1eff648a2bb_2_18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8" name="Google Shape;428;g1eff648a2bb_2_18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429"/>
        <p:cNvGrpSpPr/>
        <p:nvPr/>
      </p:nvGrpSpPr>
      <p:grpSpPr>
        <a:xfrm>
          <a:off x="0" y="0"/>
          <a:ext cx="0" cy="0"/>
          <a:chOff x="0" y="0"/>
          <a:chExt cx="0" cy="0"/>
        </a:xfrm>
      </p:grpSpPr>
      <p:sp>
        <p:nvSpPr>
          <p:cNvPr id="430" name="Google Shape;430;g1eff648a2bb_2_199"/>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1" name="Google Shape;431;g1eff648a2bb_2_199"/>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432" name="Google Shape;432;g1eff648a2bb_2_199"/>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433" name="Google Shape;433;g1eff648a2bb_2_199"/>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434" name="Google Shape;434;g1eff648a2bb_2_199"/>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435" name="Google Shape;435;g1eff648a2bb_2_199"/>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436" name="Google Shape;436;g1eff648a2bb_2_199"/>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437" name="Google Shape;437;g1eff648a2bb_2_199"/>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438" name="Google Shape;438;g1eff648a2bb_2_199"/>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439" name="Google Shape;439;g1eff648a2bb_2_199"/>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440" name="Google Shape;440;g1eff648a2bb_2_19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1" name="Google Shape;441;g1eff648a2bb_2_19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2" name="Google Shape;442;g1eff648a2bb_2_19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43"/>
        <p:cNvGrpSpPr/>
        <p:nvPr/>
      </p:nvGrpSpPr>
      <p:grpSpPr>
        <a:xfrm>
          <a:off x="0" y="0"/>
          <a:ext cx="0" cy="0"/>
          <a:chOff x="0" y="0"/>
          <a:chExt cx="0" cy="0"/>
        </a:xfrm>
      </p:grpSpPr>
      <p:sp>
        <p:nvSpPr>
          <p:cNvPr id="444" name="Google Shape;444;g1eff648a2bb_2_213"/>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5" name="Google Shape;445;g1eff648a2bb_2_213"/>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446" name="Google Shape;446;g1eff648a2bb_2_21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7" name="Google Shape;447;g1eff648a2bb_2_21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8" name="Google Shape;448;g1eff648a2bb_2_21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49"/>
        <p:cNvGrpSpPr/>
        <p:nvPr/>
      </p:nvGrpSpPr>
      <p:grpSpPr>
        <a:xfrm>
          <a:off x="0" y="0"/>
          <a:ext cx="0" cy="0"/>
          <a:chOff x="0" y="0"/>
          <a:chExt cx="0" cy="0"/>
        </a:xfrm>
      </p:grpSpPr>
      <p:sp>
        <p:nvSpPr>
          <p:cNvPr id="450" name="Google Shape;450;g1eff648a2bb_2_219"/>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1" name="Google Shape;451;g1eff648a2bb_2_219"/>
          <p:cNvSpPr txBox="1">
            <a:spLocks noGrp="1"/>
          </p:cNvSpPr>
          <p:nvPr>
            <p:ph type="body" idx="1"/>
          </p:nvPr>
        </p:nvSpPr>
        <p:spPr>
          <a:xfrm rot="5400000">
            <a:off x="2424905"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452" name="Google Shape;452;g1eff648a2bb_2_21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3" name="Google Shape;453;g1eff648a2bb_2_21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4" name="Google Shape;454;g1eff648a2bb_2_21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19"/>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29" name="Google Shape;129;p19"/>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0" name="Google Shape;130;p1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0"/>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36" name="Google Shape;136;p20"/>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7" name="Google Shape;137;p20"/>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38" name="Google Shape;138;p20"/>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9" name="Google Shape;139;p2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2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2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2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7"/>
        <p:cNvGrpSpPr/>
        <p:nvPr/>
      </p:nvGrpSpPr>
      <p:grpSpPr>
        <a:xfrm>
          <a:off x="0" y="0"/>
          <a:ext cx="0" cy="0"/>
          <a:chOff x="0" y="0"/>
          <a:chExt cx="0" cy="0"/>
        </a:xfrm>
      </p:grpSpPr>
      <p:sp>
        <p:nvSpPr>
          <p:cNvPr id="148" name="Google Shape;148;p2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2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23"/>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4" name="Google Shape;154;p23"/>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55" name="Google Shape;155;p2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2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2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24"/>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61" name="Google Shape;161;p24"/>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2" name="Google Shape;162;p2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2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2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15" descr="\\DROBO-FS\QuickDrops\JB\PPTX NG\Droplets\LightingOverlay.png"/>
          <p:cNvPicPr preferRelativeResize="0"/>
          <p:nvPr/>
        </p:nvPicPr>
        <p:blipFill rotWithShape="1">
          <a:blip r:embed="rId20">
            <a:alphaModFix amt="30000"/>
          </a:blip>
          <a:srcRect/>
          <a:stretch/>
        </p:blipFill>
        <p:spPr>
          <a:xfrm>
            <a:off x="0" y="-1"/>
            <a:ext cx="12192003" cy="6858001"/>
          </a:xfrm>
          <a:prstGeom prst="rect">
            <a:avLst/>
          </a:prstGeom>
          <a:noFill/>
          <a:ln>
            <a:noFill/>
          </a:ln>
        </p:spPr>
      </p:pic>
      <p:grpSp>
        <p:nvGrpSpPr>
          <p:cNvPr id="7" name="Google Shape;7;p15"/>
          <p:cNvGrpSpPr/>
          <p:nvPr/>
        </p:nvGrpSpPr>
        <p:grpSpPr>
          <a:xfrm>
            <a:off x="-14288" y="0"/>
            <a:ext cx="12053888" cy="6858001"/>
            <a:chOff x="-14288" y="0"/>
            <a:chExt cx="12053888" cy="6858001"/>
          </a:xfrm>
        </p:grpSpPr>
        <p:grpSp>
          <p:nvGrpSpPr>
            <p:cNvPr id="8" name="Google Shape;8;p15"/>
            <p:cNvGrpSpPr/>
            <p:nvPr/>
          </p:nvGrpSpPr>
          <p:grpSpPr>
            <a:xfrm>
              <a:off x="-14288" y="0"/>
              <a:ext cx="1220788" cy="6858001"/>
              <a:chOff x="-14288" y="0"/>
              <a:chExt cx="1220788" cy="6858001"/>
            </a:xfrm>
          </p:grpSpPr>
          <p:sp>
            <p:nvSpPr>
              <p:cNvPr id="9" name="Google Shape;9;p15"/>
              <p:cNvSpPr/>
              <p:nvPr/>
            </p:nvSpPr>
            <p:spPr>
              <a:xfrm>
                <a:off x="114300" y="4763"/>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5"/>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5"/>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5"/>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4B54"/>
                  </a:gs>
                </a:gsLst>
                <a:lin ang="5400000" scaled="0"/>
              </a:gradFill>
              <a:ln>
                <a:noFill/>
              </a:ln>
            </p:spPr>
          </p:sp>
          <p:sp>
            <p:nvSpPr>
              <p:cNvPr id="13" name="Google Shape;13;p15"/>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5"/>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4B54"/>
                  </a:gs>
                </a:gsLst>
                <a:lin ang="5400000" scaled="0"/>
              </a:gradFill>
              <a:ln>
                <a:noFill/>
              </a:ln>
            </p:spPr>
          </p:sp>
          <p:sp>
            <p:nvSpPr>
              <p:cNvPr id="15" name="Google Shape;15;p15"/>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16" name="Google Shape;16;p15"/>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5"/>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5"/>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4B54"/>
                  </a:gs>
                </a:gsLst>
                <a:lin ang="5400000" scaled="0"/>
              </a:gradFill>
              <a:ln>
                <a:noFill/>
              </a:ln>
            </p:spPr>
          </p:sp>
          <p:sp>
            <p:nvSpPr>
              <p:cNvPr id="19" name="Google Shape;19;p15"/>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15"/>
              <p:cNvCxnSpPr/>
              <p:nvPr/>
            </p:nvCxnSpPr>
            <p:spPr>
              <a:xfrm>
                <a:off x="-4763" y="9525"/>
                <a:ext cx="0" cy="0"/>
              </a:xfrm>
              <a:prstGeom prst="straightConnector1">
                <a:avLst/>
              </a:prstGeom>
              <a:gradFill>
                <a:gsLst>
                  <a:gs pos="0">
                    <a:schemeClr val="lt2"/>
                  </a:gs>
                  <a:gs pos="100000">
                    <a:srgbClr val="3B4B54"/>
                  </a:gs>
                </a:gsLst>
                <a:lin ang="5400000" scaled="0"/>
              </a:gradFill>
              <a:ln w="9525" cap="flat" cmpd="sng">
                <a:solidFill>
                  <a:srgbClr val="FFFFFF"/>
                </a:solidFill>
                <a:prstDash val="solid"/>
                <a:miter lim="800000"/>
                <a:headEnd type="none" w="med" len="med"/>
                <a:tailEnd type="none" w="med" len="med"/>
              </a:ln>
            </p:spPr>
          </p:cxnSp>
          <p:sp>
            <p:nvSpPr>
              <p:cNvPr id="21" name="Google Shape;21;p15"/>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4B54"/>
                  </a:gs>
                </a:gsLst>
                <a:lin ang="5400000" scaled="0"/>
              </a:gradFill>
              <a:ln>
                <a:noFill/>
              </a:ln>
            </p:spPr>
          </p:sp>
          <p:sp>
            <p:nvSpPr>
              <p:cNvPr id="22" name="Google Shape;22;p15"/>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4B54"/>
                  </a:gs>
                </a:gsLst>
                <a:lin ang="5400000" scaled="0"/>
              </a:gradFill>
              <a:ln>
                <a:noFill/>
              </a:ln>
            </p:spPr>
          </p:sp>
          <p:sp>
            <p:nvSpPr>
              <p:cNvPr id="23" name="Google Shape;23;p15"/>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24" name="Google Shape;24;p15"/>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5"/>
              <p:cNvSpPr/>
              <p:nvPr/>
            </p:nvSpPr>
            <p:spPr>
              <a:xfrm>
                <a:off x="133350" y="4662488"/>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5"/>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4B54"/>
                  </a:gs>
                </a:gsLst>
                <a:lin ang="5400000" scaled="0"/>
              </a:gradFill>
              <a:ln>
                <a:noFill/>
              </a:ln>
            </p:spPr>
          </p:sp>
          <p:sp>
            <p:nvSpPr>
              <p:cNvPr id="27" name="Google Shape;27;p15"/>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5"/>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4B54"/>
                  </a:gs>
                </a:gsLst>
                <a:lin ang="5400000" scaled="0"/>
              </a:gradFill>
              <a:ln>
                <a:noFill/>
              </a:ln>
            </p:spPr>
          </p:sp>
          <p:sp>
            <p:nvSpPr>
              <p:cNvPr id="29" name="Google Shape;29;p15"/>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5"/>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4B54"/>
                  </a:gs>
                </a:gsLst>
                <a:lin ang="5400000" scaled="0"/>
              </a:gradFill>
              <a:ln>
                <a:noFill/>
              </a:ln>
            </p:spPr>
          </p:sp>
          <p:sp>
            <p:nvSpPr>
              <p:cNvPr id="31" name="Google Shape;31;p15"/>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32" name="Google Shape;32;p15"/>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5"/>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5"/>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4B54"/>
                  </a:gs>
                </a:gsLst>
                <a:lin ang="5400000" scaled="0"/>
              </a:gradFill>
              <a:ln>
                <a:noFill/>
              </a:ln>
            </p:spPr>
          </p:sp>
          <p:sp>
            <p:nvSpPr>
              <p:cNvPr id="35" name="Google Shape;35;p15"/>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15"/>
            <p:cNvGrpSpPr/>
            <p:nvPr/>
          </p:nvGrpSpPr>
          <p:grpSpPr>
            <a:xfrm>
              <a:off x="11364912" y="0"/>
              <a:ext cx="674688" cy="6848476"/>
              <a:chOff x="11364912" y="0"/>
              <a:chExt cx="674688" cy="6848476"/>
            </a:xfrm>
          </p:grpSpPr>
          <p:sp>
            <p:nvSpPr>
              <p:cNvPr id="37" name="Google Shape;37;p15"/>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chemeClr val="lt2"/>
                  </a:gs>
                  <a:gs pos="100000">
                    <a:srgbClr val="3B4B54"/>
                  </a:gs>
                </a:gsLst>
                <a:lin ang="5400000" scaled="0"/>
              </a:gradFill>
              <a:ln>
                <a:noFill/>
              </a:ln>
            </p:spPr>
          </p:sp>
          <p:sp>
            <p:nvSpPr>
              <p:cNvPr id="38" name="Google Shape;38;p15"/>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5"/>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5"/>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chemeClr val="lt2"/>
                  </a:gs>
                  <a:gs pos="100000">
                    <a:srgbClr val="3B4B54"/>
                  </a:gs>
                </a:gsLst>
                <a:lin ang="5400000" scaled="0"/>
              </a:gradFill>
              <a:ln>
                <a:noFill/>
              </a:ln>
            </p:spPr>
          </p:sp>
          <p:sp>
            <p:nvSpPr>
              <p:cNvPr id="41" name="Google Shape;41;p15"/>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5"/>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chemeClr val="lt2"/>
                  </a:gs>
                  <a:gs pos="100000">
                    <a:srgbClr val="3B4B54"/>
                  </a:gs>
                </a:gsLst>
                <a:lin ang="5400000" scaled="0"/>
              </a:gradFill>
              <a:ln>
                <a:noFill/>
              </a:ln>
            </p:spPr>
          </p:sp>
          <p:sp>
            <p:nvSpPr>
              <p:cNvPr id="43" name="Google Shape;43;p15"/>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5"/>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chemeClr val="lt2"/>
                  </a:gs>
                  <a:gs pos="100000">
                    <a:srgbClr val="3B4B54"/>
                  </a:gs>
                </a:gsLst>
                <a:lin ang="5400000" scaled="0"/>
              </a:gradFill>
              <a:ln>
                <a:noFill/>
              </a:ln>
            </p:spPr>
          </p:sp>
          <p:sp>
            <p:nvSpPr>
              <p:cNvPr id="45" name="Google Shape;45;p15"/>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5"/>
              <p:cNvSpPr/>
              <p:nvPr/>
            </p:nvSpPr>
            <p:spPr>
              <a:xfrm>
                <a:off x="11939587" y="6596063"/>
                <a:ext cx="23813" cy="252413"/>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47;p15"/>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15"/>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49" name="Google Shape;49;p1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0" name="Google Shape;50;p1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1" name="Google Shape;51;p1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230"/>
        <p:cNvGrpSpPr/>
        <p:nvPr/>
      </p:nvGrpSpPr>
      <p:grpSpPr>
        <a:xfrm>
          <a:off x="0" y="0"/>
          <a:ext cx="0" cy="0"/>
          <a:chOff x="0" y="0"/>
          <a:chExt cx="0" cy="0"/>
        </a:xfrm>
      </p:grpSpPr>
      <p:pic>
        <p:nvPicPr>
          <p:cNvPr id="231" name="Google Shape;231;g1eff648a2bb_2_0" descr="\\DROBO-FS\QuickDrops\JB\PPTX NG\Droplets\LightingOverlay.png"/>
          <p:cNvPicPr preferRelativeResize="0"/>
          <p:nvPr/>
        </p:nvPicPr>
        <p:blipFill rotWithShape="1">
          <a:blip r:embed="rId20">
            <a:alphaModFix amt="30000"/>
          </a:blip>
          <a:srcRect/>
          <a:stretch/>
        </p:blipFill>
        <p:spPr>
          <a:xfrm>
            <a:off x="0" y="-1"/>
            <a:ext cx="12192003" cy="6858001"/>
          </a:xfrm>
          <a:prstGeom prst="rect">
            <a:avLst/>
          </a:prstGeom>
          <a:noFill/>
          <a:ln>
            <a:noFill/>
          </a:ln>
        </p:spPr>
      </p:pic>
      <p:grpSp>
        <p:nvGrpSpPr>
          <p:cNvPr id="232" name="Google Shape;232;g1eff648a2bb_2_0"/>
          <p:cNvGrpSpPr/>
          <p:nvPr/>
        </p:nvGrpSpPr>
        <p:grpSpPr>
          <a:xfrm>
            <a:off x="-14288" y="0"/>
            <a:ext cx="12053888" cy="6858001"/>
            <a:chOff x="-14288" y="0"/>
            <a:chExt cx="12053888" cy="6858001"/>
          </a:xfrm>
        </p:grpSpPr>
        <p:grpSp>
          <p:nvGrpSpPr>
            <p:cNvPr id="233" name="Google Shape;233;g1eff648a2bb_2_0"/>
            <p:cNvGrpSpPr/>
            <p:nvPr/>
          </p:nvGrpSpPr>
          <p:grpSpPr>
            <a:xfrm>
              <a:off x="-14288" y="0"/>
              <a:ext cx="1220788" cy="6858001"/>
              <a:chOff x="-14288" y="0"/>
              <a:chExt cx="1220788" cy="6858001"/>
            </a:xfrm>
          </p:grpSpPr>
          <p:sp>
            <p:nvSpPr>
              <p:cNvPr id="234" name="Google Shape;234;g1eff648a2bb_2_0"/>
              <p:cNvSpPr/>
              <p:nvPr/>
            </p:nvSpPr>
            <p:spPr>
              <a:xfrm>
                <a:off x="114300" y="4763"/>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g1eff648a2bb_2_0"/>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g1eff648a2bb_2_0"/>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g1eff648a2bb_2_0"/>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4B54"/>
                  </a:gs>
                </a:gsLst>
                <a:lin ang="5400000" scaled="0"/>
              </a:gradFill>
              <a:ln>
                <a:noFill/>
              </a:ln>
            </p:spPr>
          </p:sp>
          <p:sp>
            <p:nvSpPr>
              <p:cNvPr id="238" name="Google Shape;238;g1eff648a2bb_2_0"/>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g1eff648a2bb_2_0"/>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4B54"/>
                  </a:gs>
                </a:gsLst>
                <a:lin ang="5400000" scaled="0"/>
              </a:gradFill>
              <a:ln>
                <a:noFill/>
              </a:ln>
            </p:spPr>
          </p:sp>
          <p:sp>
            <p:nvSpPr>
              <p:cNvPr id="240" name="Google Shape;240;g1eff648a2bb_2_0"/>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241" name="Google Shape;241;g1eff648a2bb_2_0"/>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g1eff648a2bb_2_0"/>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g1eff648a2bb_2_0"/>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4B54"/>
                  </a:gs>
                </a:gsLst>
                <a:lin ang="5400000" scaled="0"/>
              </a:gradFill>
              <a:ln>
                <a:noFill/>
              </a:ln>
            </p:spPr>
          </p:sp>
          <p:sp>
            <p:nvSpPr>
              <p:cNvPr id="244" name="Google Shape;244;g1eff648a2bb_2_0"/>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 name="Google Shape;245;g1eff648a2bb_2_0"/>
              <p:cNvCxnSpPr/>
              <p:nvPr/>
            </p:nvCxnSpPr>
            <p:spPr>
              <a:xfrm>
                <a:off x="-4763" y="9525"/>
                <a:ext cx="0" cy="0"/>
              </a:xfrm>
              <a:prstGeom prst="straightConnector1">
                <a:avLst/>
              </a:prstGeom>
              <a:gradFill>
                <a:gsLst>
                  <a:gs pos="0">
                    <a:schemeClr val="lt2"/>
                  </a:gs>
                  <a:gs pos="100000">
                    <a:srgbClr val="3B4B54"/>
                  </a:gs>
                </a:gsLst>
                <a:lin ang="5400000" scaled="0"/>
              </a:gradFill>
              <a:ln w="9525" cap="flat" cmpd="sng">
                <a:solidFill>
                  <a:srgbClr val="FFFFFF"/>
                </a:solidFill>
                <a:prstDash val="solid"/>
                <a:miter lim="800000"/>
                <a:headEnd type="none" w="med" len="med"/>
                <a:tailEnd type="none" w="med" len="med"/>
              </a:ln>
            </p:spPr>
          </p:cxnSp>
          <p:sp>
            <p:nvSpPr>
              <p:cNvPr id="246" name="Google Shape;246;g1eff648a2bb_2_0"/>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4B54"/>
                  </a:gs>
                </a:gsLst>
                <a:lin ang="5400000" scaled="0"/>
              </a:gradFill>
              <a:ln>
                <a:noFill/>
              </a:ln>
            </p:spPr>
          </p:sp>
          <p:sp>
            <p:nvSpPr>
              <p:cNvPr id="247" name="Google Shape;247;g1eff648a2bb_2_0"/>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4B54"/>
                  </a:gs>
                </a:gsLst>
                <a:lin ang="5400000" scaled="0"/>
              </a:gradFill>
              <a:ln>
                <a:noFill/>
              </a:ln>
            </p:spPr>
          </p:sp>
          <p:sp>
            <p:nvSpPr>
              <p:cNvPr id="248" name="Google Shape;248;g1eff648a2bb_2_0"/>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249" name="Google Shape;249;g1eff648a2bb_2_0"/>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g1eff648a2bb_2_0"/>
              <p:cNvSpPr/>
              <p:nvPr/>
            </p:nvSpPr>
            <p:spPr>
              <a:xfrm>
                <a:off x="133350" y="4662488"/>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g1eff648a2bb_2_0"/>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4B54"/>
                  </a:gs>
                </a:gsLst>
                <a:lin ang="5400000" scaled="0"/>
              </a:gradFill>
              <a:ln>
                <a:noFill/>
              </a:ln>
            </p:spPr>
          </p:sp>
          <p:sp>
            <p:nvSpPr>
              <p:cNvPr id="252" name="Google Shape;252;g1eff648a2bb_2_0"/>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g1eff648a2bb_2_0"/>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4B54"/>
                  </a:gs>
                </a:gsLst>
                <a:lin ang="5400000" scaled="0"/>
              </a:gradFill>
              <a:ln>
                <a:noFill/>
              </a:ln>
            </p:spPr>
          </p:sp>
          <p:sp>
            <p:nvSpPr>
              <p:cNvPr id="254" name="Google Shape;254;g1eff648a2bb_2_0"/>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g1eff648a2bb_2_0"/>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4B54"/>
                  </a:gs>
                </a:gsLst>
                <a:lin ang="5400000" scaled="0"/>
              </a:gradFill>
              <a:ln>
                <a:noFill/>
              </a:ln>
            </p:spPr>
          </p:sp>
          <p:sp>
            <p:nvSpPr>
              <p:cNvPr id="256" name="Google Shape;256;g1eff648a2bb_2_0"/>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257" name="Google Shape;257;g1eff648a2bb_2_0"/>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g1eff648a2bb_2_0"/>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g1eff648a2bb_2_0"/>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4B54"/>
                  </a:gs>
                </a:gsLst>
                <a:lin ang="5400000" scaled="0"/>
              </a:gradFill>
              <a:ln>
                <a:noFill/>
              </a:ln>
            </p:spPr>
          </p:sp>
          <p:sp>
            <p:nvSpPr>
              <p:cNvPr id="260" name="Google Shape;260;g1eff648a2bb_2_0"/>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g1eff648a2bb_2_0"/>
            <p:cNvGrpSpPr/>
            <p:nvPr/>
          </p:nvGrpSpPr>
          <p:grpSpPr>
            <a:xfrm>
              <a:off x="11364912" y="0"/>
              <a:ext cx="674688" cy="6848476"/>
              <a:chOff x="11364912" y="0"/>
              <a:chExt cx="674688" cy="6848476"/>
            </a:xfrm>
          </p:grpSpPr>
          <p:sp>
            <p:nvSpPr>
              <p:cNvPr id="262" name="Google Shape;262;g1eff648a2bb_2_0"/>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chemeClr val="lt2"/>
                  </a:gs>
                  <a:gs pos="100000">
                    <a:srgbClr val="3B4B54"/>
                  </a:gs>
                </a:gsLst>
                <a:lin ang="5400000" scaled="0"/>
              </a:gradFill>
              <a:ln>
                <a:noFill/>
              </a:ln>
            </p:spPr>
          </p:sp>
          <p:sp>
            <p:nvSpPr>
              <p:cNvPr id="263" name="Google Shape;263;g1eff648a2bb_2_0"/>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g1eff648a2bb_2_0"/>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g1eff648a2bb_2_0"/>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chemeClr val="lt2"/>
                  </a:gs>
                  <a:gs pos="100000">
                    <a:srgbClr val="3B4B54"/>
                  </a:gs>
                </a:gsLst>
                <a:lin ang="5400000" scaled="0"/>
              </a:gradFill>
              <a:ln>
                <a:noFill/>
              </a:ln>
            </p:spPr>
          </p:sp>
          <p:sp>
            <p:nvSpPr>
              <p:cNvPr id="266" name="Google Shape;266;g1eff648a2bb_2_0"/>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1eff648a2bb_2_0"/>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chemeClr val="lt2"/>
                  </a:gs>
                  <a:gs pos="100000">
                    <a:srgbClr val="3B4B54"/>
                  </a:gs>
                </a:gsLst>
                <a:lin ang="5400000" scaled="0"/>
              </a:gradFill>
              <a:ln>
                <a:noFill/>
              </a:ln>
            </p:spPr>
          </p:sp>
          <p:sp>
            <p:nvSpPr>
              <p:cNvPr id="268" name="Google Shape;268;g1eff648a2bb_2_0"/>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g1eff648a2bb_2_0"/>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chemeClr val="lt2"/>
                  </a:gs>
                  <a:gs pos="100000">
                    <a:srgbClr val="3B4B54"/>
                  </a:gs>
                </a:gsLst>
                <a:lin ang="5400000" scaled="0"/>
              </a:gradFill>
              <a:ln>
                <a:noFill/>
              </a:ln>
            </p:spPr>
          </p:sp>
          <p:sp>
            <p:nvSpPr>
              <p:cNvPr id="270" name="Google Shape;270;g1eff648a2bb_2_0"/>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g1eff648a2bb_2_0"/>
              <p:cNvSpPr/>
              <p:nvPr/>
            </p:nvSpPr>
            <p:spPr>
              <a:xfrm>
                <a:off x="11939587" y="6596063"/>
                <a:ext cx="23813" cy="252413"/>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2" name="Google Shape;272;g1eff648a2bb_2_0"/>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3" name="Google Shape;273;g1eff648a2bb_2_0"/>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274" name="Google Shape;274;g1eff648a2bb_2_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275" name="Google Shape;275;g1eff648a2bb_2_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276" name="Google Shape;276;g1eff648a2bb_2_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afdc.energy.gov/data/10366"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afdc.energy.gov/stations#/find/neares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hyperlink" Target="https://raghenm.github.io/Data_Viz_Project_3_Mapp_App/"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www.cbsnews.com/news/electric-cars-ap-norc-poll-should-i-buy-an-ev/" TargetMode="External"/><Relationship Id="rId3" Type="http://schemas.openxmlformats.org/officeDocument/2006/relationships/hyperlink" Target="https://developer.nrel.gov/docs/transportation/alt-fuel-stations-v1/" TargetMode="External"/><Relationship Id="rId7" Type="http://schemas.openxmlformats.org/officeDocument/2006/relationships/hyperlink" Target="https://www.caranddriver.com/news/a46340514/ev-sales-are-just-getting-started/"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www.cars.com/articles/how-well-do-electric-cars-work-in-cold-weather-459914/" TargetMode="External"/><Relationship Id="rId5" Type="http://schemas.openxmlformats.org/officeDocument/2006/relationships/hyperlink" Target="https://medium.com/@insightsbees/how-to-use-python-folium-to-create-a-choropleth-map-c8cee104455f" TargetMode="External"/><Relationship Id="rId10" Type="http://schemas.openxmlformats.org/officeDocument/2006/relationships/hyperlink" Target="https://www.currentresults.com/Weather/US/average-state-temperatures-in-winter.php" TargetMode="External"/><Relationship Id="rId4" Type="http://schemas.openxmlformats.org/officeDocument/2006/relationships/hyperlink" Target="https://geopandas.org/en/stable/docs/user_guide/interactive_mapping.html" TargetMode="External"/><Relationship Id="rId9" Type="http://schemas.openxmlformats.org/officeDocument/2006/relationships/hyperlink" Target="https://nbviewer.org/gist/talbertc-usgs/18f8901fc98f109f2b71156cf3ac81cd"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1eff648a2bb_2_225"/>
          <p:cNvSpPr txBox="1">
            <a:spLocks noGrp="1"/>
          </p:cNvSpPr>
          <p:nvPr>
            <p:ph type="ctrTitle"/>
          </p:nvPr>
        </p:nvSpPr>
        <p:spPr>
          <a:xfrm>
            <a:off x="2635518" y="261339"/>
            <a:ext cx="7393200" cy="2387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200"/>
              <a:buFont typeface="Twentieth Century"/>
              <a:buNone/>
            </a:pPr>
            <a:r>
              <a:rPr lang="en-US" sz="4200"/>
              <a:t>U.S. ALTERNATIVE ENERGY VEHICLE ADOPTION </a:t>
            </a:r>
            <a:endParaRPr/>
          </a:p>
        </p:txBody>
      </p:sp>
      <p:sp>
        <p:nvSpPr>
          <p:cNvPr id="460" name="Google Shape;460;g1eff648a2bb_2_225"/>
          <p:cNvSpPr txBox="1">
            <a:spLocks noGrp="1"/>
          </p:cNvSpPr>
          <p:nvPr>
            <p:ph type="subTitle" idx="1"/>
          </p:nvPr>
        </p:nvSpPr>
        <p:spPr>
          <a:xfrm>
            <a:off x="2635525" y="3399499"/>
            <a:ext cx="8791500" cy="2103000"/>
          </a:xfrm>
          <a:prstGeom prst="rect">
            <a:avLst/>
          </a:prstGeom>
          <a:noFill/>
          <a:ln>
            <a:noFill/>
          </a:ln>
        </p:spPr>
        <p:txBody>
          <a:bodyPr spcFirstLastPara="1" wrap="square" lIns="91425" tIns="45700" rIns="91425" bIns="45700" anchor="t" anchorCtr="0">
            <a:normAutofit fontScale="55000" lnSpcReduction="10000"/>
          </a:bodyPr>
          <a:lstStyle/>
          <a:p>
            <a:pPr marL="0" lvl="0" indent="0" algn="l" rtl="0">
              <a:lnSpc>
                <a:spcPct val="120000"/>
              </a:lnSpc>
              <a:spcBef>
                <a:spcPts val="0"/>
              </a:spcBef>
              <a:spcAft>
                <a:spcPts val="0"/>
              </a:spcAft>
              <a:buClr>
                <a:schemeClr val="lt2"/>
              </a:buClr>
              <a:buSzPct val="78101"/>
              <a:buNone/>
            </a:pPr>
            <a:r>
              <a:rPr lang="en-US" sz="3521"/>
              <a:t>GROUP MEMBERS:</a:t>
            </a:r>
            <a:endParaRPr sz="3521"/>
          </a:p>
          <a:p>
            <a:pPr marL="0" lvl="0" indent="0" algn="l" rtl="0">
              <a:lnSpc>
                <a:spcPct val="120000"/>
              </a:lnSpc>
              <a:spcBef>
                <a:spcPts val="1000"/>
              </a:spcBef>
              <a:spcAft>
                <a:spcPts val="0"/>
              </a:spcAft>
              <a:buClr>
                <a:schemeClr val="lt2"/>
              </a:buClr>
              <a:buSzPct val="67451"/>
              <a:buNone/>
            </a:pPr>
            <a:r>
              <a:rPr lang="en-US" sz="3521"/>
              <a:t>VINITA SINGH</a:t>
            </a:r>
            <a:endParaRPr sz="3521"/>
          </a:p>
          <a:p>
            <a:pPr marL="0" lvl="0" indent="0" algn="l" rtl="0">
              <a:lnSpc>
                <a:spcPct val="120000"/>
              </a:lnSpc>
              <a:spcBef>
                <a:spcPts val="1000"/>
              </a:spcBef>
              <a:spcAft>
                <a:spcPts val="0"/>
              </a:spcAft>
              <a:buClr>
                <a:schemeClr val="lt2"/>
              </a:buClr>
              <a:buSzPct val="67451"/>
              <a:buNone/>
            </a:pPr>
            <a:r>
              <a:rPr lang="en-US" sz="3521"/>
              <a:t>JOE LOMAS</a:t>
            </a:r>
            <a:endParaRPr sz="3521"/>
          </a:p>
          <a:p>
            <a:pPr marL="0" lvl="0" indent="0" algn="l" rtl="0">
              <a:lnSpc>
                <a:spcPct val="120000"/>
              </a:lnSpc>
              <a:spcBef>
                <a:spcPts val="1000"/>
              </a:spcBef>
              <a:spcAft>
                <a:spcPts val="0"/>
              </a:spcAft>
              <a:buClr>
                <a:schemeClr val="lt2"/>
              </a:buClr>
              <a:buSzPct val="67451"/>
              <a:buNone/>
            </a:pPr>
            <a:r>
              <a:rPr lang="en-US" sz="3521"/>
              <a:t>RAGHEN MORROW</a:t>
            </a:r>
            <a:endParaRPr sz="3521"/>
          </a:p>
          <a:p>
            <a:pPr marL="0" lvl="0" indent="0" algn="l" rtl="0">
              <a:lnSpc>
                <a:spcPct val="120000"/>
              </a:lnSpc>
              <a:spcBef>
                <a:spcPts val="1000"/>
              </a:spcBef>
              <a:spcAft>
                <a:spcPts val="0"/>
              </a:spcAft>
              <a:buClr>
                <a:schemeClr val="lt2"/>
              </a:buClr>
              <a:buSzPct val="125000"/>
              <a:buNone/>
            </a:pPr>
            <a:endParaRPr/>
          </a:p>
        </p:txBody>
      </p:sp>
      <p:sp>
        <p:nvSpPr>
          <p:cNvPr id="461" name="Google Shape;461;g1eff648a2bb_2_225"/>
          <p:cNvSpPr txBox="1"/>
          <p:nvPr/>
        </p:nvSpPr>
        <p:spPr>
          <a:xfrm>
            <a:off x="2550550" y="2825800"/>
            <a:ext cx="89187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u="none" strike="noStrike" cap="none">
                <a:solidFill>
                  <a:schemeClr val="lt1"/>
                </a:solidFill>
                <a:latin typeface="Bell MT"/>
                <a:ea typeface="Bell MT"/>
                <a:cs typeface="Bell MT"/>
                <a:sym typeface="Bell MT"/>
              </a:rPr>
              <a:t>An analysis on the most ideal locations to own and drive alternative energy vehicles.</a:t>
            </a:r>
            <a:r>
              <a:rPr lang="en-US" sz="2200" b="0" i="1" u="none" strike="noStrike" cap="none">
                <a:solidFill>
                  <a:schemeClr val="lt1"/>
                </a:solidFill>
                <a:latin typeface="Twentieth Century"/>
                <a:ea typeface="Twentieth Century"/>
                <a:cs typeface="Twentieth Century"/>
                <a:sym typeface="Twentieth Century"/>
              </a:rPr>
              <a:t> </a:t>
            </a:r>
            <a:endParaRPr/>
          </a:p>
        </p:txBody>
      </p:sp>
      <p:pic>
        <p:nvPicPr>
          <p:cNvPr id="462" name="Google Shape;462;g1eff648a2bb_2_225"/>
          <p:cNvPicPr preferRelativeResize="0"/>
          <p:nvPr/>
        </p:nvPicPr>
        <p:blipFill rotWithShape="1">
          <a:blip r:embed="rId3">
            <a:alphaModFix/>
          </a:blip>
          <a:srcRect/>
          <a:stretch/>
        </p:blipFill>
        <p:spPr>
          <a:xfrm>
            <a:off x="6764450" y="3792295"/>
            <a:ext cx="5068661" cy="240994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2b54f9b2947_0_12"/>
          <p:cNvSpPr txBox="1"/>
          <p:nvPr/>
        </p:nvSpPr>
        <p:spPr>
          <a:xfrm>
            <a:off x="3284124" y="24147"/>
            <a:ext cx="2752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0000FF"/>
                </a:solidFill>
                <a:latin typeface="Twentieth Century"/>
                <a:ea typeface="Twentieth Century"/>
                <a:cs typeface="Twentieth Century"/>
                <a:sym typeface="Twentieth Century"/>
              </a:rPr>
              <a:t>ETHANOL (E85)</a:t>
            </a:r>
            <a:endParaRPr sz="3000" b="1">
              <a:solidFill>
                <a:srgbClr val="0000FF"/>
              </a:solidFill>
              <a:latin typeface="Twentieth Century"/>
              <a:ea typeface="Twentieth Century"/>
              <a:cs typeface="Twentieth Century"/>
              <a:sym typeface="Twentieth Century"/>
            </a:endParaRPr>
          </a:p>
        </p:txBody>
      </p:sp>
      <p:sp>
        <p:nvSpPr>
          <p:cNvPr id="523" name="Google Shape;523;g2b54f9b2947_0_12"/>
          <p:cNvSpPr txBox="1"/>
          <p:nvPr/>
        </p:nvSpPr>
        <p:spPr>
          <a:xfrm>
            <a:off x="6338819" y="5952458"/>
            <a:ext cx="2004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38761D"/>
                </a:solidFill>
                <a:latin typeface="Twentieth Century"/>
                <a:ea typeface="Twentieth Century"/>
                <a:cs typeface="Twentieth Century"/>
                <a:sym typeface="Twentieth Century"/>
              </a:rPr>
              <a:t>ELECTRIC </a:t>
            </a:r>
            <a:endParaRPr sz="3000" b="1">
              <a:solidFill>
                <a:srgbClr val="38761D"/>
              </a:solidFill>
              <a:latin typeface="Twentieth Century"/>
              <a:ea typeface="Twentieth Century"/>
              <a:cs typeface="Twentieth Century"/>
              <a:sym typeface="Twentieth Century"/>
            </a:endParaRPr>
          </a:p>
        </p:txBody>
      </p:sp>
      <p:pic>
        <p:nvPicPr>
          <p:cNvPr id="524" name="Google Shape;524;g2b54f9b2947_0_12"/>
          <p:cNvPicPr preferRelativeResize="0"/>
          <p:nvPr/>
        </p:nvPicPr>
        <p:blipFill>
          <a:blip r:embed="rId3">
            <a:alphaModFix/>
          </a:blip>
          <a:stretch>
            <a:fillRect/>
          </a:stretch>
        </p:blipFill>
        <p:spPr>
          <a:xfrm>
            <a:off x="19600" y="3441075"/>
            <a:ext cx="6041549" cy="3382550"/>
          </a:xfrm>
          <a:prstGeom prst="rect">
            <a:avLst/>
          </a:prstGeom>
          <a:noFill/>
          <a:ln>
            <a:noFill/>
          </a:ln>
        </p:spPr>
      </p:pic>
      <p:pic>
        <p:nvPicPr>
          <p:cNvPr id="525" name="Google Shape;525;g2b54f9b2947_0_12"/>
          <p:cNvPicPr preferRelativeResize="0"/>
          <p:nvPr/>
        </p:nvPicPr>
        <p:blipFill>
          <a:blip r:embed="rId4">
            <a:alphaModFix/>
          </a:blip>
          <a:stretch>
            <a:fillRect/>
          </a:stretch>
        </p:blipFill>
        <p:spPr>
          <a:xfrm>
            <a:off x="6106724" y="86202"/>
            <a:ext cx="6041549" cy="3362960"/>
          </a:xfrm>
          <a:prstGeom prst="rect">
            <a:avLst/>
          </a:prstGeom>
          <a:noFill/>
          <a:ln>
            <a:noFill/>
          </a:ln>
        </p:spPr>
      </p:pic>
      <p:sp>
        <p:nvSpPr>
          <p:cNvPr id="526" name="Google Shape;526;g2b54f9b2947_0_12"/>
          <p:cNvSpPr txBox="1"/>
          <p:nvPr/>
        </p:nvSpPr>
        <p:spPr>
          <a:xfrm>
            <a:off x="953850" y="1255681"/>
            <a:ext cx="50229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Twentieth Century"/>
                <a:ea typeface="Twentieth Century"/>
                <a:cs typeface="Twentieth Century"/>
                <a:sym typeface="Twentieth Century"/>
              </a:rPr>
              <a:t>Total Biofuel production capacity in US (2023) - </a:t>
            </a:r>
            <a:r>
              <a:rPr lang="en-US" sz="2400" b="1" i="1">
                <a:solidFill>
                  <a:schemeClr val="lt1"/>
                </a:solidFill>
                <a:latin typeface="Twentieth Century"/>
                <a:ea typeface="Twentieth Century"/>
                <a:cs typeface="Twentieth Century"/>
                <a:sym typeface="Twentieth Century"/>
              </a:rPr>
              <a:t>23 billion gallons</a:t>
            </a:r>
            <a:r>
              <a:rPr lang="en-US" sz="2400">
                <a:solidFill>
                  <a:schemeClr val="lt1"/>
                </a:solidFill>
                <a:latin typeface="Twentieth Century"/>
                <a:ea typeface="Twentieth Century"/>
                <a:cs typeface="Twentieth Century"/>
                <a:sym typeface="Twentieth Century"/>
              </a:rPr>
              <a:t> per year</a:t>
            </a:r>
            <a:endParaRPr sz="24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
          <p:cNvSpPr txBox="1">
            <a:spLocks noGrp="1"/>
          </p:cNvSpPr>
          <p:nvPr>
            <p:ph type="title"/>
          </p:nvPr>
        </p:nvSpPr>
        <p:spPr>
          <a:xfrm>
            <a:off x="1141410" y="1419226"/>
            <a:ext cx="10109685"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800"/>
              <a:buFont typeface="Calibri"/>
              <a:buNone/>
            </a:pPr>
            <a:r>
              <a:rPr lang="en-US" b="1">
                <a:latin typeface="Calibri"/>
                <a:ea typeface="Calibri"/>
                <a:cs typeface="Calibri"/>
                <a:sym typeface="Calibri"/>
              </a:rPr>
              <a:t>WHICH STATES ARE THE MOST SUPPORTIVE OF ELECTRIC ENERGY VEHICLES, AND WHAT CHARGER TYPES DO THEY USE?</a:t>
            </a:r>
            <a:r>
              <a:rPr lang="en-US" sz="2800" i="1">
                <a:latin typeface="Calibri"/>
                <a:ea typeface="Calibri"/>
                <a:cs typeface="Calibri"/>
                <a:sym typeface="Calibri"/>
              </a:rPr>
              <a:t> </a:t>
            </a:r>
            <a:r>
              <a:rPr lang="en-US" sz="2600" i="1">
                <a:latin typeface="Calibri"/>
                <a:ea typeface="Calibri"/>
                <a:cs typeface="Calibri"/>
                <a:sym typeface="Calibri"/>
              </a:rPr>
              <a:t>(LEVEL 1, LEVEL 2, AND DC CHARGERS)</a:t>
            </a:r>
            <a:r>
              <a:rPr lang="en-US" sz="2600" b="1" i="1">
                <a:latin typeface="Calibri"/>
                <a:ea typeface="Calibri"/>
                <a:cs typeface="Calibri"/>
                <a:sym typeface="Calibri"/>
              </a:rPr>
              <a:t> </a:t>
            </a:r>
            <a:endParaRPr sz="2600" b="1"/>
          </a:p>
        </p:txBody>
      </p:sp>
      <p:sp>
        <p:nvSpPr>
          <p:cNvPr id="532" name="Google Shape;532;p7"/>
          <p:cNvSpPr txBox="1">
            <a:spLocks noGrp="1"/>
          </p:cNvSpPr>
          <p:nvPr>
            <p:ph type="body" idx="1"/>
          </p:nvPr>
        </p:nvSpPr>
        <p:spPr>
          <a:xfrm>
            <a:off x="1143011" y="4437437"/>
            <a:ext cx="9906000" cy="13749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2500"/>
              <a:buNone/>
            </a:pPr>
            <a:r>
              <a:rPr lang="en-US" sz="2800" b="1">
                <a:solidFill>
                  <a:srgbClr val="B9E4F2"/>
                </a:solidFill>
              </a:rPr>
              <a:t>PRESENTED BY: JOE</a:t>
            </a:r>
            <a:endParaRPr sz="2800">
              <a:solidFill>
                <a:srgbClr val="B9E4F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8"/>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DIFFERENT ELECTRIC VEHICLE </a:t>
            </a:r>
            <a:endParaRPr/>
          </a:p>
          <a:p>
            <a:pPr marL="0" lvl="0" indent="0" algn="l" rtl="0">
              <a:lnSpc>
                <a:spcPct val="90000"/>
              </a:lnSpc>
              <a:spcBef>
                <a:spcPts val="0"/>
              </a:spcBef>
              <a:spcAft>
                <a:spcPts val="0"/>
              </a:spcAft>
              <a:buClr>
                <a:schemeClr val="lt1"/>
              </a:buClr>
              <a:buSzPts val="3600"/>
              <a:buFont typeface="Twentieth Century"/>
              <a:buNone/>
            </a:pPr>
            <a:r>
              <a:rPr lang="en-US"/>
              <a:t>CHARGER TYPES:</a:t>
            </a:r>
            <a:endParaRPr/>
          </a:p>
        </p:txBody>
      </p:sp>
      <p:sp>
        <p:nvSpPr>
          <p:cNvPr id="538" name="Google Shape;538;p8"/>
          <p:cNvSpPr txBox="1">
            <a:spLocks noGrp="1"/>
          </p:cNvSpPr>
          <p:nvPr>
            <p:ph type="body" idx="1"/>
          </p:nvPr>
        </p:nvSpPr>
        <p:spPr>
          <a:xfrm>
            <a:off x="1141400" y="2249475"/>
            <a:ext cx="7830000" cy="3717600"/>
          </a:xfrm>
          <a:prstGeom prst="rect">
            <a:avLst/>
          </a:prstGeom>
          <a:noFill/>
          <a:ln>
            <a:noFill/>
          </a:ln>
        </p:spPr>
        <p:txBody>
          <a:bodyPr spcFirstLastPara="1" wrap="square" lIns="91425" tIns="45700" rIns="91425" bIns="45700" anchor="t" anchorCtr="0">
            <a:normAutofit/>
          </a:bodyPr>
          <a:lstStyle/>
          <a:p>
            <a:pPr marL="457200" lvl="0" indent="-371475" algn="l" rtl="0">
              <a:lnSpc>
                <a:spcPct val="120000"/>
              </a:lnSpc>
              <a:spcBef>
                <a:spcPts val="0"/>
              </a:spcBef>
              <a:spcAft>
                <a:spcPts val="0"/>
              </a:spcAft>
              <a:buSzPts val="2250"/>
              <a:buChar char="•"/>
            </a:pPr>
            <a:r>
              <a:rPr lang="en-US" b="1"/>
              <a:t>LEVEL 1 </a:t>
            </a:r>
            <a:r>
              <a:rPr lang="en-US"/>
              <a:t>charging consists of a nozzle cord plugged into a standard 120V electric outlet.</a:t>
            </a:r>
            <a:endParaRPr/>
          </a:p>
          <a:p>
            <a:pPr marL="457200" lvl="0" indent="-371475" algn="l" rtl="0">
              <a:lnSpc>
                <a:spcPct val="120000"/>
              </a:lnSpc>
              <a:spcBef>
                <a:spcPts val="0"/>
              </a:spcBef>
              <a:spcAft>
                <a:spcPts val="0"/>
              </a:spcAft>
              <a:buSzPts val="2250"/>
              <a:buChar char="•"/>
            </a:pPr>
            <a:r>
              <a:rPr lang="en-US" b="1"/>
              <a:t>LEVEL 2 </a:t>
            </a:r>
            <a:r>
              <a:rPr lang="en-US"/>
              <a:t>charging stations use 240V electric outlets, which means they can charge an EV much faster than Level 1 chargers due to higher energy output.</a:t>
            </a:r>
            <a:endParaRPr/>
          </a:p>
          <a:p>
            <a:pPr marL="457200" lvl="0" indent="-371475" algn="l" rtl="0">
              <a:lnSpc>
                <a:spcPct val="120000"/>
              </a:lnSpc>
              <a:spcBef>
                <a:spcPts val="0"/>
              </a:spcBef>
              <a:spcAft>
                <a:spcPts val="0"/>
              </a:spcAft>
              <a:buSzPts val="2250"/>
              <a:buChar char="•"/>
            </a:pPr>
            <a:r>
              <a:rPr lang="en-US" b="1"/>
              <a:t>LEVEL 3 </a:t>
            </a:r>
            <a:r>
              <a:rPr lang="en-US"/>
              <a:t>chargers are often called DC (direct current) chargers or “superchargers” due to their ability to fully charge an EV in under an hour.</a:t>
            </a:r>
            <a:endParaRPr/>
          </a:p>
        </p:txBody>
      </p:sp>
      <p:pic>
        <p:nvPicPr>
          <p:cNvPr id="539" name="Google Shape;539;p8"/>
          <p:cNvPicPr preferRelativeResize="0"/>
          <p:nvPr/>
        </p:nvPicPr>
        <p:blipFill>
          <a:blip r:embed="rId3">
            <a:alphaModFix/>
          </a:blip>
          <a:stretch>
            <a:fillRect/>
          </a:stretch>
        </p:blipFill>
        <p:spPr>
          <a:xfrm>
            <a:off x="8971398" y="618525"/>
            <a:ext cx="2131152" cy="5988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1eff648a2bb_0_0"/>
          <p:cNvSpPr txBox="1">
            <a:spLocks noGrp="1"/>
          </p:cNvSpPr>
          <p:nvPr>
            <p:ph type="title"/>
          </p:nvPr>
        </p:nvSpPr>
        <p:spPr>
          <a:xfrm>
            <a:off x="1141413" y="618518"/>
            <a:ext cx="9906000" cy="1478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LEVEL 1 VS. LEVEL 2 VS. LEVEL 3 CHARGING STATIONS: WHAT’S THE DIFFERENCE?</a:t>
            </a:r>
            <a:endParaRPr/>
          </a:p>
        </p:txBody>
      </p:sp>
      <p:pic>
        <p:nvPicPr>
          <p:cNvPr id="545" name="Google Shape;545;g1eff648a2bb_0_0"/>
          <p:cNvPicPr preferRelativeResize="0"/>
          <p:nvPr/>
        </p:nvPicPr>
        <p:blipFill>
          <a:blip r:embed="rId3">
            <a:alphaModFix/>
          </a:blip>
          <a:stretch>
            <a:fillRect/>
          </a:stretch>
        </p:blipFill>
        <p:spPr>
          <a:xfrm>
            <a:off x="1235000" y="2097225"/>
            <a:ext cx="8694726" cy="4128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g1eff648a2bb_0_19"/>
          <p:cNvSpPr txBox="1">
            <a:spLocks noGrp="1"/>
          </p:cNvSpPr>
          <p:nvPr>
            <p:ph type="title"/>
          </p:nvPr>
        </p:nvSpPr>
        <p:spPr>
          <a:xfrm>
            <a:off x="1141413" y="618518"/>
            <a:ext cx="9906000" cy="1478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EV CHARGING STATIONS AND PORTS IN THE US:</a:t>
            </a:r>
            <a:endParaRPr/>
          </a:p>
        </p:txBody>
      </p:sp>
      <p:sp>
        <p:nvSpPr>
          <p:cNvPr id="551" name="Google Shape;551;g1eff648a2bb_0_19"/>
          <p:cNvSpPr txBox="1">
            <a:spLocks noGrp="1"/>
          </p:cNvSpPr>
          <p:nvPr>
            <p:ph type="body" idx="1"/>
          </p:nvPr>
        </p:nvSpPr>
        <p:spPr>
          <a:xfrm>
            <a:off x="1143000" y="2249475"/>
            <a:ext cx="9906000" cy="4494600"/>
          </a:xfrm>
          <a:prstGeom prst="rect">
            <a:avLst/>
          </a:prstGeom>
          <a:noFill/>
          <a:ln>
            <a:noFill/>
          </a:ln>
        </p:spPr>
        <p:txBody>
          <a:bodyPr spcFirstLastPara="1" wrap="square" lIns="91425" tIns="45700" rIns="91425" bIns="45700" anchor="t" anchorCtr="0">
            <a:normAutofit/>
          </a:bodyPr>
          <a:lstStyle/>
          <a:p>
            <a:pPr marL="457200" lvl="0" indent="-371475" algn="l" rtl="0">
              <a:lnSpc>
                <a:spcPct val="120000"/>
              </a:lnSpc>
              <a:spcBef>
                <a:spcPts val="0"/>
              </a:spcBef>
              <a:spcAft>
                <a:spcPts val="0"/>
              </a:spcAft>
              <a:buSzPts val="2250"/>
              <a:buChar char="•"/>
            </a:pPr>
            <a:r>
              <a:rPr lang="en-US"/>
              <a:t>There are </a:t>
            </a:r>
            <a:r>
              <a:rPr lang="en-US" b="1"/>
              <a:t>768 LEVEL 1 Ports </a:t>
            </a:r>
            <a:r>
              <a:rPr lang="en-US"/>
              <a:t>across </a:t>
            </a:r>
            <a:r>
              <a:rPr lang="en-US" b="1"/>
              <a:t>182 Stations</a:t>
            </a:r>
            <a:endParaRPr b="1"/>
          </a:p>
          <a:p>
            <a:pPr marL="457200" lvl="0" indent="-371475" algn="l" rtl="0">
              <a:lnSpc>
                <a:spcPct val="120000"/>
              </a:lnSpc>
              <a:spcBef>
                <a:spcPts val="0"/>
              </a:spcBef>
              <a:spcAft>
                <a:spcPts val="0"/>
              </a:spcAft>
              <a:buSzPts val="2250"/>
              <a:buChar char="•"/>
            </a:pPr>
            <a:r>
              <a:rPr lang="en-US"/>
              <a:t>There are </a:t>
            </a:r>
            <a:r>
              <a:rPr lang="en-US" b="1"/>
              <a:t>123,850 LEVEL 2 Ports </a:t>
            </a:r>
            <a:r>
              <a:rPr lang="en-US"/>
              <a:t>across </a:t>
            </a:r>
            <a:r>
              <a:rPr lang="en-US" b="1"/>
              <a:t>53,234 Stations</a:t>
            </a:r>
            <a:endParaRPr b="1"/>
          </a:p>
          <a:p>
            <a:pPr marL="457200" lvl="0" indent="-371475" algn="l" rtl="0">
              <a:lnSpc>
                <a:spcPct val="120000"/>
              </a:lnSpc>
              <a:spcBef>
                <a:spcPts val="0"/>
              </a:spcBef>
              <a:spcAft>
                <a:spcPts val="0"/>
              </a:spcAft>
              <a:buSzPts val="2250"/>
              <a:buChar char="•"/>
            </a:pPr>
            <a:r>
              <a:rPr lang="en-US"/>
              <a:t>There are </a:t>
            </a:r>
            <a:r>
              <a:rPr lang="en-US" b="1"/>
              <a:t>38,683 LEVEL 3 Ports </a:t>
            </a:r>
            <a:r>
              <a:rPr lang="en-US"/>
              <a:t>across </a:t>
            </a:r>
            <a:r>
              <a:rPr lang="en-US" b="1"/>
              <a:t>9,127 Stations</a:t>
            </a:r>
            <a:endParaRPr b="1"/>
          </a:p>
          <a:p>
            <a:pPr marL="0" lvl="0" indent="0" algn="l" rtl="0">
              <a:lnSpc>
                <a:spcPct val="120000"/>
              </a:lnSpc>
              <a:spcBef>
                <a:spcPts val="0"/>
              </a:spcBef>
              <a:spcAft>
                <a:spcPts val="0"/>
              </a:spcAft>
              <a:buNone/>
            </a:pPr>
            <a:endParaRPr b="1"/>
          </a:p>
          <a:p>
            <a:pPr marL="0" lvl="0" indent="0" algn="l" rtl="0">
              <a:lnSpc>
                <a:spcPct val="120000"/>
              </a:lnSpc>
              <a:spcBef>
                <a:spcPts val="0"/>
              </a:spcBef>
              <a:spcAft>
                <a:spcPts val="0"/>
              </a:spcAft>
              <a:buNone/>
            </a:pPr>
            <a:r>
              <a:rPr lang="en-US" sz="3000" b="1"/>
              <a:t>There are 163,324 EVSE (</a:t>
            </a:r>
            <a:r>
              <a:rPr lang="en-US" sz="3000" b="1">
                <a:uFill>
                  <a:noFill/>
                </a:uFill>
                <a:hlinkClick r:id="rId3"/>
              </a:rPr>
              <a:t>Electric Vehicle Supply Equipment</a:t>
            </a:r>
            <a:r>
              <a:rPr lang="en-US" sz="3000" b="1"/>
              <a:t>) Ports across 61,180 Station Locations in the US</a:t>
            </a:r>
            <a:endParaRPr sz="3000" b="1"/>
          </a:p>
          <a:p>
            <a:pPr marL="0" lvl="0" indent="0" algn="l" rtl="0">
              <a:lnSpc>
                <a:spcPct val="120000"/>
              </a:lnSpc>
              <a:spcBef>
                <a:spcPts val="0"/>
              </a:spcBef>
              <a:spcAft>
                <a:spcPts val="0"/>
              </a:spcAft>
              <a:buNone/>
            </a:pPr>
            <a:endParaRPr sz="3000" b="1"/>
          </a:p>
          <a:p>
            <a:pPr marL="0" lvl="0" indent="0" algn="l" rtl="0">
              <a:lnSpc>
                <a:spcPct val="120000"/>
              </a:lnSpc>
              <a:spcBef>
                <a:spcPts val="0"/>
              </a:spcBef>
              <a:spcAft>
                <a:spcPts val="0"/>
              </a:spcAft>
              <a:buNone/>
            </a:pPr>
            <a:endParaRPr sz="3000" b="1"/>
          </a:p>
          <a:p>
            <a:pPr marL="0" lvl="0" indent="0" algn="l" rtl="0">
              <a:lnSpc>
                <a:spcPct val="120000"/>
              </a:lnSpc>
              <a:spcBef>
                <a:spcPts val="0"/>
              </a:spcBef>
              <a:spcAft>
                <a:spcPts val="0"/>
              </a:spcAft>
              <a:buNone/>
            </a:pPr>
            <a:r>
              <a:rPr lang="en-US" sz="1200"/>
              <a:t>Source: </a:t>
            </a:r>
            <a:r>
              <a:rPr lang="en-US" sz="1200" u="sng">
                <a:solidFill>
                  <a:schemeClr val="hlink"/>
                </a:solidFill>
                <a:hlinkClick r:id="rId4"/>
              </a:rPr>
              <a:t>https://afdc.energy.gov/stations#/find/nearest</a:t>
            </a:r>
            <a:endParaRPr sz="1200"/>
          </a:p>
          <a:p>
            <a:pPr marL="0" lvl="0" indent="0" algn="l" rtl="0">
              <a:lnSpc>
                <a:spcPct val="120000"/>
              </a:lnSpc>
              <a:spcBef>
                <a:spcPts val="0"/>
              </a:spcBef>
              <a:spcAft>
                <a:spcPts val="0"/>
              </a:spcAft>
              <a:buNone/>
            </a:pPr>
            <a:r>
              <a:rPr lang="en-US" sz="1200"/>
              <a:t>*These numbers may differ from the data visualizations in this presentation due to our modified dataset</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g1eff648a2bb_0_25"/>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TOTAL NUMBER OF EV CHARGING STATIONS BY STATE:</a:t>
            </a:r>
            <a:endParaRPr/>
          </a:p>
        </p:txBody>
      </p:sp>
      <p:pic>
        <p:nvPicPr>
          <p:cNvPr id="557" name="Google Shape;557;g1eff648a2bb_0_25"/>
          <p:cNvPicPr preferRelativeResize="0"/>
          <p:nvPr/>
        </p:nvPicPr>
        <p:blipFill>
          <a:blip r:embed="rId3">
            <a:alphaModFix/>
          </a:blip>
          <a:stretch>
            <a:fillRect/>
          </a:stretch>
        </p:blipFill>
        <p:spPr>
          <a:xfrm>
            <a:off x="1591863" y="2097218"/>
            <a:ext cx="9005122" cy="445598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g1eff648a2bb_0_35"/>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MOST AND LEAST SUPPORTIVE STATES OF ELECTRIC VEHICLES?</a:t>
            </a:r>
            <a:endParaRPr/>
          </a:p>
        </p:txBody>
      </p:sp>
      <p:pic>
        <p:nvPicPr>
          <p:cNvPr id="563" name="Google Shape;563;g1eff648a2bb_0_35"/>
          <p:cNvPicPr preferRelativeResize="0"/>
          <p:nvPr/>
        </p:nvPicPr>
        <p:blipFill>
          <a:blip r:embed="rId3">
            <a:alphaModFix/>
          </a:blip>
          <a:stretch>
            <a:fillRect/>
          </a:stretch>
        </p:blipFill>
        <p:spPr>
          <a:xfrm>
            <a:off x="1488800" y="2093318"/>
            <a:ext cx="4228119" cy="4455982"/>
          </a:xfrm>
          <a:prstGeom prst="rect">
            <a:avLst/>
          </a:prstGeom>
          <a:noFill/>
          <a:ln>
            <a:noFill/>
          </a:ln>
        </p:spPr>
      </p:pic>
      <p:pic>
        <p:nvPicPr>
          <p:cNvPr id="564" name="Google Shape;564;g1eff648a2bb_0_35"/>
          <p:cNvPicPr preferRelativeResize="0"/>
          <p:nvPr/>
        </p:nvPicPr>
        <p:blipFill>
          <a:blip r:embed="rId4">
            <a:alphaModFix/>
          </a:blip>
          <a:stretch>
            <a:fillRect/>
          </a:stretch>
        </p:blipFill>
        <p:spPr>
          <a:xfrm>
            <a:off x="6076644" y="2093318"/>
            <a:ext cx="4970783" cy="445598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1eff648a2bb_0_43"/>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4000"/>
              <a:t>EARLY ADOPTERS VS NOW:</a:t>
            </a:r>
            <a:endParaRPr sz="4000"/>
          </a:p>
        </p:txBody>
      </p:sp>
      <p:pic>
        <p:nvPicPr>
          <p:cNvPr id="570" name="Google Shape;570;g1eff648a2bb_0_43"/>
          <p:cNvPicPr preferRelativeResize="0"/>
          <p:nvPr/>
        </p:nvPicPr>
        <p:blipFill>
          <a:blip r:embed="rId3">
            <a:alphaModFix/>
          </a:blip>
          <a:stretch>
            <a:fillRect/>
          </a:stretch>
        </p:blipFill>
        <p:spPr>
          <a:xfrm>
            <a:off x="6492450" y="2662400"/>
            <a:ext cx="5488664" cy="3432000"/>
          </a:xfrm>
          <a:prstGeom prst="rect">
            <a:avLst/>
          </a:prstGeom>
          <a:noFill/>
          <a:ln>
            <a:noFill/>
          </a:ln>
        </p:spPr>
      </p:pic>
      <p:pic>
        <p:nvPicPr>
          <p:cNvPr id="571" name="Google Shape;571;g1eff648a2bb_0_43"/>
          <p:cNvPicPr preferRelativeResize="0"/>
          <p:nvPr/>
        </p:nvPicPr>
        <p:blipFill>
          <a:blip r:embed="rId4">
            <a:alphaModFix/>
          </a:blip>
          <a:stretch>
            <a:fillRect/>
          </a:stretch>
        </p:blipFill>
        <p:spPr>
          <a:xfrm>
            <a:off x="199800" y="2662400"/>
            <a:ext cx="6016576" cy="3432000"/>
          </a:xfrm>
          <a:prstGeom prst="rect">
            <a:avLst/>
          </a:prstGeom>
          <a:noFill/>
          <a:ln>
            <a:noFill/>
          </a:ln>
        </p:spPr>
      </p:pic>
      <p:sp>
        <p:nvSpPr>
          <p:cNvPr id="572" name="Google Shape;572;g1eff648a2bb_0_43"/>
          <p:cNvSpPr txBox="1"/>
          <p:nvPr/>
        </p:nvSpPr>
        <p:spPr>
          <a:xfrm>
            <a:off x="1258838" y="2105313"/>
            <a:ext cx="3898500" cy="54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a:solidFill>
                  <a:schemeClr val="lt1"/>
                </a:solidFill>
                <a:latin typeface="Twentieth Century"/>
                <a:ea typeface="Twentieth Century"/>
                <a:cs typeface="Twentieth Century"/>
                <a:sym typeface="Twentieth Century"/>
              </a:rPr>
              <a:t>LEVEL 1 CHARGERS ONLY</a:t>
            </a:r>
            <a:endParaRPr sz="2600">
              <a:solidFill>
                <a:schemeClr val="lt1"/>
              </a:solidFill>
              <a:latin typeface="Twentieth Century"/>
              <a:ea typeface="Twentieth Century"/>
              <a:cs typeface="Twentieth Century"/>
              <a:sym typeface="Twentieth Century"/>
            </a:endParaRPr>
          </a:p>
        </p:txBody>
      </p:sp>
      <p:sp>
        <p:nvSpPr>
          <p:cNvPr id="573" name="Google Shape;573;g1eff648a2bb_0_43"/>
          <p:cNvSpPr txBox="1"/>
          <p:nvPr/>
        </p:nvSpPr>
        <p:spPr>
          <a:xfrm>
            <a:off x="7758534" y="2105325"/>
            <a:ext cx="2956500" cy="54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a:solidFill>
                  <a:schemeClr val="lt1"/>
                </a:solidFill>
                <a:latin typeface="Twentieth Century"/>
                <a:ea typeface="Twentieth Century"/>
                <a:cs typeface="Twentieth Century"/>
                <a:sym typeface="Twentieth Century"/>
              </a:rPr>
              <a:t>ALL CHARGER TYPES</a:t>
            </a:r>
            <a:endParaRPr sz="26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g1eff648a2bb_4_0"/>
          <p:cNvSpPr txBox="1">
            <a:spLocks noGrp="1"/>
          </p:cNvSpPr>
          <p:nvPr>
            <p:ph type="title"/>
          </p:nvPr>
        </p:nvSpPr>
        <p:spPr>
          <a:xfrm>
            <a:off x="1143011" y="2420234"/>
            <a:ext cx="10033800" cy="30720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FFFFF"/>
              </a:buClr>
              <a:buSzPts val="3600"/>
              <a:buFont typeface="Twentieth Century"/>
              <a:buNone/>
            </a:pPr>
            <a:r>
              <a:rPr lang="en-US" b="1" i="0" u="none" strike="noStrike">
                <a:solidFill>
                  <a:srgbClr val="FFFFFF"/>
                </a:solidFill>
              </a:rPr>
              <a:t>WHICH STATES HAVE THE MOST EFFICIENT ELECTRIC VEHICLE CHARGING INFRASTRUCTURE?</a:t>
            </a:r>
            <a:br>
              <a:rPr lang="en-US" b="1" i="0" u="none" strike="noStrike">
                <a:solidFill>
                  <a:srgbClr val="FFFFFF"/>
                </a:solidFill>
              </a:rPr>
            </a:br>
            <a:br>
              <a:rPr lang="en-US" b="1" i="0" u="none" strike="noStrike">
                <a:solidFill>
                  <a:srgbClr val="FFFFFF"/>
                </a:solidFill>
              </a:rPr>
            </a:br>
            <a:r>
              <a:rPr lang="en-US" b="1" i="0" u="none" strike="noStrike">
                <a:solidFill>
                  <a:srgbClr val="FFFFFF"/>
                </a:solidFill>
              </a:rPr>
              <a:t>WHICH STATES ARE NOT IDEAL TO TRAVEL THROUGH WITH AN ELECTRIC VEHICLE IN THE WINTER MONTHS?</a:t>
            </a:r>
            <a:br>
              <a:rPr lang="en-US" b="0"/>
            </a:br>
            <a:br>
              <a:rPr lang="en-US"/>
            </a:br>
            <a:endParaRPr b="1"/>
          </a:p>
        </p:txBody>
      </p:sp>
      <p:sp>
        <p:nvSpPr>
          <p:cNvPr id="579" name="Google Shape;579;g1eff648a2bb_4_0"/>
          <p:cNvSpPr txBox="1">
            <a:spLocks noGrp="1"/>
          </p:cNvSpPr>
          <p:nvPr>
            <p:ph type="body" idx="1"/>
          </p:nvPr>
        </p:nvSpPr>
        <p:spPr>
          <a:xfrm>
            <a:off x="1142989" y="4712012"/>
            <a:ext cx="9906000" cy="13749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rgbClr val="B9E4F2"/>
              </a:buClr>
              <a:buSzPts val="3500"/>
              <a:buNone/>
            </a:pPr>
            <a:r>
              <a:rPr lang="en-US" sz="2800" b="1">
                <a:solidFill>
                  <a:srgbClr val="B9E4F2"/>
                </a:solidFill>
              </a:rPr>
              <a:t>PRESENTED BY: RAGHEN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g1eff648a2bb_4_6"/>
          <p:cNvSpPr txBox="1">
            <a:spLocks noGrp="1"/>
          </p:cNvSpPr>
          <p:nvPr>
            <p:ph type="title"/>
          </p:nvPr>
        </p:nvSpPr>
        <p:spPr>
          <a:xfrm>
            <a:off x="1310970" y="308540"/>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600"/>
              <a:buFont typeface="Twentieth Century"/>
              <a:buNone/>
            </a:pPr>
            <a:r>
              <a:rPr lang="en-US" sz="3600" i="0" u="none" strike="noStrike">
                <a:solidFill>
                  <a:srgbClr val="FFFFFF"/>
                </a:solidFill>
              </a:rPr>
              <a:t>WHICH STATES HAVE THE MOST EFFICIENT ELECTRIC VEHICLE CHARGING INFRASTRUCTURE? </a:t>
            </a:r>
            <a:endParaRPr/>
          </a:p>
        </p:txBody>
      </p:sp>
      <p:graphicFrame>
        <p:nvGraphicFramePr>
          <p:cNvPr id="585" name="Google Shape;585;g1eff648a2bb_4_6"/>
          <p:cNvGraphicFramePr/>
          <p:nvPr/>
        </p:nvGraphicFramePr>
        <p:xfrm>
          <a:off x="1426855" y="1866532"/>
          <a:ext cx="4453150" cy="4348590"/>
        </p:xfrm>
        <a:graphic>
          <a:graphicData uri="http://schemas.openxmlformats.org/drawingml/2006/table">
            <a:tbl>
              <a:tblPr firstRow="1" bandRow="1">
                <a:noFill/>
                <a:tableStyleId>{FDBE947A-32D1-4C66-B6EE-AEBACA7BA601}</a:tableStyleId>
              </a:tblPr>
              <a:tblGrid>
                <a:gridCol w="1690925">
                  <a:extLst>
                    <a:ext uri="{9D8B030D-6E8A-4147-A177-3AD203B41FA5}">
                      <a16:colId xmlns:a16="http://schemas.microsoft.com/office/drawing/2014/main" val="20000"/>
                    </a:ext>
                  </a:extLst>
                </a:gridCol>
                <a:gridCol w="1700850">
                  <a:extLst>
                    <a:ext uri="{9D8B030D-6E8A-4147-A177-3AD203B41FA5}">
                      <a16:colId xmlns:a16="http://schemas.microsoft.com/office/drawing/2014/main" val="20001"/>
                    </a:ext>
                  </a:extLst>
                </a:gridCol>
                <a:gridCol w="1061375">
                  <a:extLst>
                    <a:ext uri="{9D8B030D-6E8A-4147-A177-3AD203B41FA5}">
                      <a16:colId xmlns:a16="http://schemas.microsoft.com/office/drawing/2014/main" val="20002"/>
                    </a:ext>
                  </a:extLst>
                </a:gridCol>
              </a:tblGrid>
              <a:tr h="370850">
                <a:tc>
                  <a:txBody>
                    <a:bodyPr/>
                    <a:lstStyle/>
                    <a:p>
                      <a:pPr marL="0" marR="0" lvl="0" indent="0" algn="l" rtl="0">
                        <a:lnSpc>
                          <a:spcPct val="100000"/>
                        </a:lnSpc>
                        <a:spcBef>
                          <a:spcPts val="0"/>
                        </a:spcBef>
                        <a:spcAft>
                          <a:spcPts val="0"/>
                        </a:spcAft>
                        <a:buClr>
                          <a:srgbClr val="33CCCC"/>
                        </a:buClr>
                        <a:buSzPts val="1800"/>
                        <a:buFont typeface="Bell MT"/>
                        <a:buNone/>
                      </a:pPr>
                      <a:r>
                        <a:rPr lang="en-US" sz="1800" u="none" strike="noStrike" cap="none">
                          <a:solidFill>
                            <a:srgbClr val="33CCCC"/>
                          </a:solidFill>
                          <a:latin typeface="Bell MT"/>
                          <a:ea typeface="Bell MT"/>
                          <a:cs typeface="Bell MT"/>
                          <a:sym typeface="Bell MT"/>
                        </a:rPr>
                        <a:t>Top 10 States</a:t>
                      </a:r>
                      <a:endParaRPr/>
                    </a:p>
                  </a:txBody>
                  <a:tcPr marL="91450" marR="91450" marT="45725" marB="45725" anchor="ctr"/>
                </a:tc>
                <a:tc>
                  <a:txBody>
                    <a:bodyPr/>
                    <a:lstStyle/>
                    <a:p>
                      <a:pPr marL="0" marR="0" lvl="0" indent="0" algn="l" rtl="0">
                        <a:spcBef>
                          <a:spcPts val="0"/>
                        </a:spcBef>
                        <a:spcAft>
                          <a:spcPts val="0"/>
                        </a:spcAft>
                        <a:buNone/>
                      </a:pPr>
                      <a:r>
                        <a:rPr lang="en-US" sz="1800" u="none" strike="noStrike" cap="none" dirty="0">
                          <a:solidFill>
                            <a:srgbClr val="33CCCC"/>
                          </a:solidFill>
                          <a:latin typeface="Bell MT"/>
                          <a:ea typeface="Bell MT"/>
                          <a:cs typeface="Bell MT"/>
                          <a:sym typeface="Bell MT"/>
                        </a:rPr>
                        <a:t># of DC Fast Stations</a:t>
                      </a:r>
                      <a:endParaRPr dirty="0"/>
                    </a:p>
                  </a:txBody>
                  <a:tcPr marL="91450" marR="91450" marT="45725" marB="45725" anchor="b"/>
                </a:tc>
                <a:tc>
                  <a:txBody>
                    <a:bodyPr/>
                    <a:lstStyle/>
                    <a:p>
                      <a:pPr marL="0" marR="0" lvl="0" indent="0" algn="l" rtl="0">
                        <a:spcBef>
                          <a:spcPts val="0"/>
                        </a:spcBef>
                        <a:spcAft>
                          <a:spcPts val="0"/>
                        </a:spcAft>
                        <a:buNone/>
                      </a:pPr>
                      <a:r>
                        <a:rPr lang="en-US" sz="1800">
                          <a:solidFill>
                            <a:srgbClr val="33CCCC"/>
                          </a:solidFill>
                          <a:latin typeface="Bell MT"/>
                          <a:ea typeface="Bell MT"/>
                          <a:cs typeface="Bell MT"/>
                          <a:sym typeface="Bell MT"/>
                        </a:rPr>
                        <a:t># of Ports</a:t>
                      </a:r>
                      <a:endParaRPr/>
                    </a:p>
                  </a:txBody>
                  <a:tcPr marL="91450" marR="91450" marT="45725" marB="45725" anchor="b"/>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b="0">
                          <a:latin typeface="Bell MT"/>
                          <a:ea typeface="Bell MT"/>
                          <a:cs typeface="Bell MT"/>
                          <a:sym typeface="Bell MT"/>
                        </a:rPr>
                        <a:t>California</a:t>
                      </a:r>
                      <a:endParaRPr/>
                    </a:p>
                  </a:txBody>
                  <a:tcPr marL="91450" marR="91450" marT="45725" marB="45725"/>
                </a:tc>
                <a:tc>
                  <a:txBody>
                    <a:bodyPr/>
                    <a:lstStyle/>
                    <a:p>
                      <a:pPr marL="0" marR="0" lvl="0" indent="0" algn="l" rtl="0">
                        <a:spcBef>
                          <a:spcPts val="0"/>
                        </a:spcBef>
                        <a:spcAft>
                          <a:spcPts val="0"/>
                        </a:spcAft>
                        <a:buNone/>
                      </a:pPr>
                      <a:r>
                        <a:rPr lang="en-US" sz="1800" b="0">
                          <a:latin typeface="Bell MT"/>
                          <a:ea typeface="Bell MT"/>
                          <a:cs typeface="Bell MT"/>
                          <a:sym typeface="Bell MT"/>
                        </a:rPr>
                        <a:t>452</a:t>
                      </a:r>
                      <a:endParaRPr/>
                    </a:p>
                  </a:txBody>
                  <a:tcPr marL="91450" marR="91450" marT="45725" marB="45725"/>
                </a:tc>
                <a:tc>
                  <a:txBody>
                    <a:bodyPr/>
                    <a:lstStyle/>
                    <a:p>
                      <a:pPr marL="0" marR="0" lvl="0" indent="0" algn="l" rtl="0">
                        <a:spcBef>
                          <a:spcPts val="0"/>
                        </a:spcBef>
                        <a:spcAft>
                          <a:spcPts val="0"/>
                        </a:spcAft>
                        <a:buNone/>
                      </a:pPr>
                      <a:r>
                        <a:rPr lang="en-US" sz="1800" b="0">
                          <a:latin typeface="Bell MT"/>
                          <a:ea typeface="Bell MT"/>
                          <a:cs typeface="Bell MT"/>
                          <a:sym typeface="Bell MT"/>
                        </a:rPr>
                        <a:t>3872</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b="0">
                          <a:latin typeface="Bell MT"/>
                          <a:ea typeface="Bell MT"/>
                          <a:cs typeface="Bell MT"/>
                          <a:sym typeface="Bell MT"/>
                        </a:rPr>
                        <a:t>Florida</a:t>
                      </a:r>
                      <a:endParaRPr/>
                    </a:p>
                  </a:txBody>
                  <a:tcPr marL="91450" marR="91450" marT="45725" marB="45725"/>
                </a:tc>
                <a:tc>
                  <a:txBody>
                    <a:bodyPr/>
                    <a:lstStyle/>
                    <a:p>
                      <a:pPr marL="0" marR="0" lvl="0" indent="0" algn="l" rtl="0">
                        <a:spcBef>
                          <a:spcPts val="0"/>
                        </a:spcBef>
                        <a:spcAft>
                          <a:spcPts val="0"/>
                        </a:spcAft>
                        <a:buNone/>
                      </a:pPr>
                      <a:r>
                        <a:rPr lang="en-US" sz="1800" b="0">
                          <a:latin typeface="Bell MT"/>
                          <a:ea typeface="Bell MT"/>
                          <a:cs typeface="Bell MT"/>
                          <a:sym typeface="Bell MT"/>
                        </a:rPr>
                        <a:t>157</a:t>
                      </a:r>
                      <a:endParaRPr/>
                    </a:p>
                  </a:txBody>
                  <a:tcPr marL="91450" marR="91450" marT="45725" marB="45725"/>
                </a:tc>
                <a:tc>
                  <a:txBody>
                    <a:bodyPr/>
                    <a:lstStyle/>
                    <a:p>
                      <a:pPr marL="0" marR="0" lvl="0" indent="0" algn="l" rtl="0">
                        <a:spcBef>
                          <a:spcPts val="0"/>
                        </a:spcBef>
                        <a:spcAft>
                          <a:spcPts val="0"/>
                        </a:spcAft>
                        <a:buNone/>
                      </a:pPr>
                      <a:r>
                        <a:rPr lang="en-US" sz="1800" b="0">
                          <a:latin typeface="Bell MT"/>
                          <a:ea typeface="Bell MT"/>
                          <a:cs typeface="Bell MT"/>
                          <a:sym typeface="Bell MT"/>
                        </a:rPr>
                        <a:t>1070</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b="0">
                          <a:latin typeface="Bell MT"/>
                          <a:ea typeface="Bell MT"/>
                          <a:cs typeface="Bell MT"/>
                          <a:sym typeface="Bell MT"/>
                        </a:rPr>
                        <a:t>Texas</a:t>
                      </a:r>
                      <a:endParaRPr/>
                    </a:p>
                  </a:txBody>
                  <a:tcPr marL="91450" marR="91450" marT="45725" marB="45725"/>
                </a:tc>
                <a:tc>
                  <a:txBody>
                    <a:bodyPr/>
                    <a:lstStyle/>
                    <a:p>
                      <a:pPr marL="0" marR="0" lvl="0" indent="0" algn="l" rtl="0">
                        <a:spcBef>
                          <a:spcPts val="0"/>
                        </a:spcBef>
                        <a:spcAft>
                          <a:spcPts val="0"/>
                        </a:spcAft>
                        <a:buNone/>
                      </a:pPr>
                      <a:r>
                        <a:rPr lang="en-US" sz="1800" b="0">
                          <a:latin typeface="Bell MT"/>
                          <a:ea typeface="Bell MT"/>
                          <a:cs typeface="Bell MT"/>
                          <a:sym typeface="Bell MT"/>
                        </a:rPr>
                        <a:t>144</a:t>
                      </a:r>
                      <a:endParaRPr/>
                    </a:p>
                  </a:txBody>
                  <a:tcPr marL="91450" marR="91450" marT="45725" marB="45725"/>
                </a:tc>
                <a:tc>
                  <a:txBody>
                    <a:bodyPr/>
                    <a:lstStyle/>
                    <a:p>
                      <a:pPr marL="0" marR="0" lvl="0" indent="0" algn="l" rtl="0">
                        <a:spcBef>
                          <a:spcPts val="0"/>
                        </a:spcBef>
                        <a:spcAft>
                          <a:spcPts val="0"/>
                        </a:spcAft>
                        <a:buNone/>
                      </a:pPr>
                      <a:r>
                        <a:rPr lang="en-US" sz="1800" b="0">
                          <a:latin typeface="Bell MT"/>
                          <a:ea typeface="Bell MT"/>
                          <a:cs typeface="Bell MT"/>
                          <a:sym typeface="Bell MT"/>
                        </a:rPr>
                        <a:t>1366</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latin typeface="Bell MT"/>
                          <a:ea typeface="Bell MT"/>
                          <a:cs typeface="Bell MT"/>
                          <a:sym typeface="Bell MT"/>
                        </a:rPr>
                        <a:t>Virginia</a:t>
                      </a:r>
                      <a:endParaRPr/>
                    </a:p>
                  </a:txBody>
                  <a:tcPr marL="91450" marR="91450" marT="45725" marB="45725"/>
                </a:tc>
                <a:tc>
                  <a:txBody>
                    <a:bodyPr/>
                    <a:lstStyle/>
                    <a:p>
                      <a:pPr marL="0" marR="0" lvl="0" indent="0" algn="l" rtl="0">
                        <a:spcBef>
                          <a:spcPts val="0"/>
                        </a:spcBef>
                        <a:spcAft>
                          <a:spcPts val="0"/>
                        </a:spcAft>
                        <a:buNone/>
                      </a:pPr>
                      <a:r>
                        <a:rPr lang="en-US" sz="1800">
                          <a:latin typeface="Bell MT"/>
                          <a:ea typeface="Bell MT"/>
                          <a:cs typeface="Bell MT"/>
                          <a:sym typeface="Bell MT"/>
                        </a:rPr>
                        <a:t>75</a:t>
                      </a:r>
                      <a:endParaRPr/>
                    </a:p>
                  </a:txBody>
                  <a:tcPr marL="91450" marR="91450" marT="45725" marB="45725"/>
                </a:tc>
                <a:tc>
                  <a:txBody>
                    <a:bodyPr/>
                    <a:lstStyle/>
                    <a:p>
                      <a:pPr marL="0" marR="0" lvl="0" indent="0" algn="l" rtl="0">
                        <a:spcBef>
                          <a:spcPts val="0"/>
                        </a:spcBef>
                        <a:spcAft>
                          <a:spcPts val="0"/>
                        </a:spcAft>
                        <a:buNone/>
                      </a:pPr>
                      <a:r>
                        <a:rPr lang="en-US" sz="1800">
                          <a:latin typeface="Bell MT"/>
                          <a:ea typeface="Bell MT"/>
                          <a:cs typeface="Bell MT"/>
                          <a:sym typeface="Bell MT"/>
                        </a:rPr>
                        <a:t>399</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latin typeface="Bell MT"/>
                          <a:ea typeface="Bell MT"/>
                          <a:cs typeface="Bell MT"/>
                          <a:sym typeface="Bell MT"/>
                        </a:rPr>
                        <a:t>North Carolina</a:t>
                      </a:r>
                      <a:endParaRPr/>
                    </a:p>
                  </a:txBody>
                  <a:tcPr marL="91450" marR="91450" marT="45725" marB="45725"/>
                </a:tc>
                <a:tc>
                  <a:txBody>
                    <a:bodyPr/>
                    <a:lstStyle/>
                    <a:p>
                      <a:pPr marL="0" marR="0" lvl="0" indent="0" algn="l" rtl="0">
                        <a:spcBef>
                          <a:spcPts val="0"/>
                        </a:spcBef>
                        <a:spcAft>
                          <a:spcPts val="0"/>
                        </a:spcAft>
                        <a:buNone/>
                      </a:pPr>
                      <a:r>
                        <a:rPr lang="en-US" sz="1800">
                          <a:latin typeface="Bell MT"/>
                          <a:ea typeface="Bell MT"/>
                          <a:cs typeface="Bell MT"/>
                          <a:sym typeface="Bell MT"/>
                        </a:rPr>
                        <a:t>72</a:t>
                      </a:r>
                      <a:endParaRPr/>
                    </a:p>
                  </a:txBody>
                  <a:tcPr marL="91450" marR="91450" marT="45725" marB="45725"/>
                </a:tc>
                <a:tc>
                  <a:txBody>
                    <a:bodyPr/>
                    <a:lstStyle/>
                    <a:p>
                      <a:pPr marL="0" marR="0" lvl="0" indent="0" algn="l" rtl="0">
                        <a:spcBef>
                          <a:spcPts val="0"/>
                        </a:spcBef>
                        <a:spcAft>
                          <a:spcPts val="0"/>
                        </a:spcAft>
                        <a:buNone/>
                      </a:pPr>
                      <a:r>
                        <a:rPr lang="en-US" sz="1800">
                          <a:latin typeface="Bell MT"/>
                          <a:ea typeface="Bell MT"/>
                          <a:cs typeface="Bell MT"/>
                          <a:sym typeface="Bell MT"/>
                        </a:rPr>
                        <a:t>502</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a:latin typeface="Bell MT"/>
                          <a:ea typeface="Bell MT"/>
                          <a:cs typeface="Bell MT"/>
                          <a:sym typeface="Bell MT"/>
                        </a:rPr>
                        <a:t>Maryland</a:t>
                      </a:r>
                      <a:endParaRPr/>
                    </a:p>
                  </a:txBody>
                  <a:tcPr marL="91450" marR="91450" marT="45725" marB="45725"/>
                </a:tc>
                <a:tc>
                  <a:txBody>
                    <a:bodyPr/>
                    <a:lstStyle/>
                    <a:p>
                      <a:pPr marL="0" marR="0" lvl="0" indent="0" algn="l" rtl="0">
                        <a:spcBef>
                          <a:spcPts val="0"/>
                        </a:spcBef>
                        <a:spcAft>
                          <a:spcPts val="0"/>
                        </a:spcAft>
                        <a:buNone/>
                      </a:pPr>
                      <a:r>
                        <a:rPr lang="en-US" sz="1800">
                          <a:latin typeface="Bell MT"/>
                          <a:ea typeface="Bell MT"/>
                          <a:cs typeface="Bell MT"/>
                          <a:sym typeface="Bell MT"/>
                        </a:rPr>
                        <a:t>69</a:t>
                      </a:r>
                      <a:endParaRPr/>
                    </a:p>
                  </a:txBody>
                  <a:tcPr marL="91450" marR="91450" marT="45725" marB="45725"/>
                </a:tc>
                <a:tc>
                  <a:txBody>
                    <a:bodyPr/>
                    <a:lstStyle/>
                    <a:p>
                      <a:pPr marL="0" marR="0" lvl="0" indent="0" algn="l" rtl="0">
                        <a:spcBef>
                          <a:spcPts val="0"/>
                        </a:spcBef>
                        <a:spcAft>
                          <a:spcPts val="0"/>
                        </a:spcAft>
                        <a:buNone/>
                      </a:pPr>
                      <a:r>
                        <a:rPr lang="en-US" sz="1800">
                          <a:latin typeface="Bell MT"/>
                          <a:ea typeface="Bell MT"/>
                          <a:cs typeface="Bell MT"/>
                          <a:sym typeface="Bell MT"/>
                        </a:rPr>
                        <a:t>347</a:t>
                      </a:r>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800">
                          <a:latin typeface="Bell MT"/>
                          <a:ea typeface="Bell MT"/>
                          <a:cs typeface="Bell MT"/>
                          <a:sym typeface="Bell MT"/>
                        </a:rPr>
                        <a:t>New York</a:t>
                      </a:r>
                      <a:endParaRPr/>
                    </a:p>
                  </a:txBody>
                  <a:tcPr marL="91450" marR="91450" marT="45725" marB="45725"/>
                </a:tc>
                <a:tc>
                  <a:txBody>
                    <a:bodyPr/>
                    <a:lstStyle/>
                    <a:p>
                      <a:pPr marL="0" marR="0" lvl="0" indent="0" algn="l" rtl="0">
                        <a:spcBef>
                          <a:spcPts val="0"/>
                        </a:spcBef>
                        <a:spcAft>
                          <a:spcPts val="0"/>
                        </a:spcAft>
                        <a:buNone/>
                      </a:pPr>
                      <a:r>
                        <a:rPr lang="en-US" sz="1800">
                          <a:latin typeface="Bell MT"/>
                          <a:ea typeface="Bell MT"/>
                          <a:cs typeface="Bell MT"/>
                          <a:sym typeface="Bell MT"/>
                        </a:rPr>
                        <a:t>67</a:t>
                      </a:r>
                      <a:endParaRPr/>
                    </a:p>
                  </a:txBody>
                  <a:tcPr marL="91450" marR="91450" marT="45725" marB="45725"/>
                </a:tc>
                <a:tc>
                  <a:txBody>
                    <a:bodyPr/>
                    <a:lstStyle/>
                    <a:p>
                      <a:pPr marL="0" marR="0" lvl="0" indent="0" algn="l" rtl="0">
                        <a:spcBef>
                          <a:spcPts val="0"/>
                        </a:spcBef>
                        <a:spcAft>
                          <a:spcPts val="0"/>
                        </a:spcAft>
                        <a:buNone/>
                      </a:pPr>
                      <a:r>
                        <a:rPr lang="en-US" sz="1800">
                          <a:latin typeface="Bell MT"/>
                          <a:ea typeface="Bell MT"/>
                          <a:cs typeface="Bell MT"/>
                          <a:sym typeface="Bell MT"/>
                        </a:rPr>
                        <a:t>437</a:t>
                      </a:r>
                      <a:endParaRPr/>
                    </a:p>
                  </a:txBody>
                  <a:tcPr marL="91450" marR="91450" marT="45725" marB="45725"/>
                </a:tc>
                <a:extLst>
                  <a:ext uri="{0D108BD9-81ED-4DB2-BD59-A6C34878D82A}">
                    <a16:rowId xmlns:a16="http://schemas.microsoft.com/office/drawing/2014/main" val="10007"/>
                  </a:ext>
                </a:extLst>
              </a:tr>
              <a:tr h="370850">
                <a:tc>
                  <a:txBody>
                    <a:bodyPr/>
                    <a:lstStyle/>
                    <a:p>
                      <a:pPr marL="0" marR="0" lvl="0" indent="0" algn="l" rtl="0">
                        <a:spcBef>
                          <a:spcPts val="0"/>
                        </a:spcBef>
                        <a:spcAft>
                          <a:spcPts val="0"/>
                        </a:spcAft>
                        <a:buNone/>
                      </a:pPr>
                      <a:r>
                        <a:rPr lang="en-US" sz="1800">
                          <a:latin typeface="Bell MT"/>
                          <a:ea typeface="Bell MT"/>
                          <a:cs typeface="Bell MT"/>
                          <a:sym typeface="Bell MT"/>
                        </a:rPr>
                        <a:t>Minnesota</a:t>
                      </a:r>
                      <a:endParaRPr/>
                    </a:p>
                  </a:txBody>
                  <a:tcPr marL="91450" marR="91450" marT="45725" marB="45725"/>
                </a:tc>
                <a:tc>
                  <a:txBody>
                    <a:bodyPr/>
                    <a:lstStyle/>
                    <a:p>
                      <a:pPr marL="0" marR="0" lvl="0" indent="0" algn="l" rtl="0">
                        <a:spcBef>
                          <a:spcPts val="0"/>
                        </a:spcBef>
                        <a:spcAft>
                          <a:spcPts val="0"/>
                        </a:spcAft>
                        <a:buNone/>
                      </a:pPr>
                      <a:r>
                        <a:rPr lang="en-US" sz="1800">
                          <a:latin typeface="Bell MT"/>
                          <a:ea typeface="Bell MT"/>
                          <a:cs typeface="Bell MT"/>
                          <a:sym typeface="Bell MT"/>
                        </a:rPr>
                        <a:t>64</a:t>
                      </a:r>
                      <a:endParaRPr/>
                    </a:p>
                  </a:txBody>
                  <a:tcPr marL="91450" marR="91450" marT="45725" marB="45725"/>
                </a:tc>
                <a:tc>
                  <a:txBody>
                    <a:bodyPr/>
                    <a:lstStyle/>
                    <a:p>
                      <a:pPr marL="0" marR="0" lvl="0" indent="0" algn="l" rtl="0">
                        <a:spcBef>
                          <a:spcPts val="0"/>
                        </a:spcBef>
                        <a:spcAft>
                          <a:spcPts val="0"/>
                        </a:spcAft>
                        <a:buNone/>
                      </a:pPr>
                      <a:r>
                        <a:rPr lang="en-US" sz="1800">
                          <a:latin typeface="Bell MT"/>
                          <a:ea typeface="Bell MT"/>
                          <a:cs typeface="Bell MT"/>
                          <a:sym typeface="Bell MT"/>
                        </a:rPr>
                        <a:t>243</a:t>
                      </a:r>
                      <a:endParaRPr/>
                    </a:p>
                  </a:txBody>
                  <a:tcPr marL="91450" marR="91450" marT="45725" marB="45725"/>
                </a:tc>
                <a:extLst>
                  <a:ext uri="{0D108BD9-81ED-4DB2-BD59-A6C34878D82A}">
                    <a16:rowId xmlns:a16="http://schemas.microsoft.com/office/drawing/2014/main" val="10008"/>
                  </a:ext>
                </a:extLst>
              </a:tr>
              <a:tr h="370850">
                <a:tc>
                  <a:txBody>
                    <a:bodyPr/>
                    <a:lstStyle/>
                    <a:p>
                      <a:pPr marL="0" marR="0" lvl="0" indent="0" algn="l" rtl="0">
                        <a:spcBef>
                          <a:spcPts val="0"/>
                        </a:spcBef>
                        <a:spcAft>
                          <a:spcPts val="0"/>
                        </a:spcAft>
                        <a:buNone/>
                      </a:pPr>
                      <a:r>
                        <a:rPr lang="en-US" sz="1800">
                          <a:latin typeface="Bell MT"/>
                          <a:ea typeface="Bell MT"/>
                          <a:cs typeface="Bell MT"/>
                          <a:sym typeface="Bell MT"/>
                        </a:rPr>
                        <a:t>Michigan</a:t>
                      </a:r>
                      <a:endParaRPr/>
                    </a:p>
                  </a:txBody>
                  <a:tcPr marL="91450" marR="91450" marT="45725" marB="45725"/>
                </a:tc>
                <a:tc>
                  <a:txBody>
                    <a:bodyPr/>
                    <a:lstStyle/>
                    <a:p>
                      <a:pPr marL="0" marR="0" lvl="0" indent="0" algn="l" rtl="0">
                        <a:spcBef>
                          <a:spcPts val="0"/>
                        </a:spcBef>
                        <a:spcAft>
                          <a:spcPts val="0"/>
                        </a:spcAft>
                        <a:buNone/>
                      </a:pPr>
                      <a:r>
                        <a:rPr lang="en-US" sz="1800">
                          <a:latin typeface="Bell MT"/>
                          <a:ea typeface="Bell MT"/>
                          <a:cs typeface="Bell MT"/>
                          <a:sym typeface="Bell MT"/>
                        </a:rPr>
                        <a:t>63</a:t>
                      </a:r>
                      <a:endParaRPr/>
                    </a:p>
                  </a:txBody>
                  <a:tcPr marL="91450" marR="91450" marT="45725" marB="45725"/>
                </a:tc>
                <a:tc>
                  <a:txBody>
                    <a:bodyPr/>
                    <a:lstStyle/>
                    <a:p>
                      <a:pPr marL="0" marR="0" lvl="0" indent="0" algn="l" rtl="0">
                        <a:spcBef>
                          <a:spcPts val="0"/>
                        </a:spcBef>
                        <a:spcAft>
                          <a:spcPts val="0"/>
                        </a:spcAft>
                        <a:buNone/>
                      </a:pPr>
                      <a:r>
                        <a:rPr lang="en-US" sz="1800">
                          <a:latin typeface="Bell MT"/>
                          <a:ea typeface="Bell MT"/>
                          <a:cs typeface="Bell MT"/>
                          <a:sym typeface="Bell MT"/>
                        </a:rPr>
                        <a:t>234</a:t>
                      </a:r>
                      <a:endParaRPr/>
                    </a:p>
                  </a:txBody>
                  <a:tcPr marL="91450" marR="91450" marT="45725" marB="45725"/>
                </a:tc>
                <a:extLst>
                  <a:ext uri="{0D108BD9-81ED-4DB2-BD59-A6C34878D82A}">
                    <a16:rowId xmlns:a16="http://schemas.microsoft.com/office/drawing/2014/main" val="10009"/>
                  </a:ext>
                </a:extLst>
              </a:tr>
              <a:tr h="370850">
                <a:tc>
                  <a:txBody>
                    <a:bodyPr/>
                    <a:lstStyle/>
                    <a:p>
                      <a:pPr marL="0" marR="0" lvl="0" indent="0" algn="l" rtl="0">
                        <a:spcBef>
                          <a:spcPts val="0"/>
                        </a:spcBef>
                        <a:spcAft>
                          <a:spcPts val="0"/>
                        </a:spcAft>
                        <a:buNone/>
                      </a:pPr>
                      <a:r>
                        <a:rPr lang="en-US" sz="1800">
                          <a:solidFill>
                            <a:srgbClr val="FFCCFF"/>
                          </a:solidFill>
                          <a:latin typeface="Bell MT"/>
                          <a:ea typeface="Bell MT"/>
                          <a:cs typeface="Bell MT"/>
                          <a:sym typeface="Bell MT"/>
                        </a:rPr>
                        <a:t>Pennsylvania </a:t>
                      </a:r>
                      <a:endParaRPr/>
                    </a:p>
                  </a:txBody>
                  <a:tcPr marL="91450" marR="91450" marT="45725" marB="45725"/>
                </a:tc>
                <a:tc>
                  <a:txBody>
                    <a:bodyPr/>
                    <a:lstStyle/>
                    <a:p>
                      <a:pPr marL="0" marR="0" lvl="0" indent="0" algn="l" rtl="0">
                        <a:spcBef>
                          <a:spcPts val="0"/>
                        </a:spcBef>
                        <a:spcAft>
                          <a:spcPts val="0"/>
                        </a:spcAft>
                        <a:buNone/>
                      </a:pPr>
                      <a:r>
                        <a:rPr lang="en-US" sz="1800">
                          <a:solidFill>
                            <a:srgbClr val="FFCCFF"/>
                          </a:solidFill>
                          <a:latin typeface="Bell MT"/>
                          <a:ea typeface="Bell MT"/>
                          <a:cs typeface="Bell MT"/>
                          <a:sym typeface="Bell MT"/>
                        </a:rPr>
                        <a:t>61</a:t>
                      </a:r>
                      <a:endParaRPr/>
                    </a:p>
                  </a:txBody>
                  <a:tcPr marL="91450" marR="91450" marT="45725" marB="45725"/>
                </a:tc>
                <a:tc>
                  <a:txBody>
                    <a:bodyPr/>
                    <a:lstStyle/>
                    <a:p>
                      <a:pPr marL="0" marR="0" lvl="0" indent="0" algn="l" rtl="0">
                        <a:spcBef>
                          <a:spcPts val="0"/>
                        </a:spcBef>
                        <a:spcAft>
                          <a:spcPts val="0"/>
                        </a:spcAft>
                        <a:buNone/>
                      </a:pPr>
                      <a:r>
                        <a:rPr lang="en-US" sz="1800" dirty="0">
                          <a:solidFill>
                            <a:srgbClr val="FFCCFF"/>
                          </a:solidFill>
                          <a:latin typeface="Bell MT"/>
                          <a:ea typeface="Bell MT"/>
                          <a:cs typeface="Bell MT"/>
                          <a:sym typeface="Bell MT"/>
                        </a:rPr>
                        <a:t>446</a:t>
                      </a:r>
                      <a:endParaRPr dirty="0"/>
                    </a:p>
                  </a:txBody>
                  <a:tcPr marL="91450" marR="91450" marT="45725" marB="45725"/>
                </a:tc>
                <a:extLst>
                  <a:ext uri="{0D108BD9-81ED-4DB2-BD59-A6C34878D82A}">
                    <a16:rowId xmlns:a16="http://schemas.microsoft.com/office/drawing/2014/main" val="10010"/>
                  </a:ext>
                </a:extLst>
              </a:tr>
            </a:tbl>
          </a:graphicData>
        </a:graphic>
      </p:graphicFrame>
      <p:pic>
        <p:nvPicPr>
          <p:cNvPr id="586" name="Google Shape;586;g1eff648a2bb_4_6"/>
          <p:cNvPicPr preferRelativeResize="0"/>
          <p:nvPr/>
        </p:nvPicPr>
        <p:blipFill rotWithShape="1">
          <a:blip r:embed="rId3">
            <a:alphaModFix/>
          </a:blip>
          <a:srcRect/>
          <a:stretch/>
        </p:blipFill>
        <p:spPr>
          <a:xfrm>
            <a:off x="6311988" y="2248874"/>
            <a:ext cx="5022442" cy="2701501"/>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Effect transition="in" filter="wipe(down)">
                                      <p:cBhvr>
                                        <p:cTn id="7" dur="580">
                                          <p:stCondLst>
                                            <p:cond delay="0"/>
                                          </p:stCondLst>
                                        </p:cTn>
                                        <p:tgtEl>
                                          <p:spTgt spid="585"/>
                                        </p:tgtEl>
                                      </p:cBhvr>
                                    </p:animEffect>
                                    <p:anim calcmode="lin" valueType="num">
                                      <p:cBhvr>
                                        <p:cTn id="8" dur="1822" tmFilter="0,0; 0.14,0.36; 0.43,0.73; 0.71,0.91; 1.0,1.0">
                                          <p:stCondLst>
                                            <p:cond delay="0"/>
                                          </p:stCondLst>
                                        </p:cTn>
                                        <p:tgtEl>
                                          <p:spTgt spid="58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8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8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8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85"/>
                                        </p:tgtEl>
                                        <p:attrNameLst>
                                          <p:attrName>ppt_y</p:attrName>
                                        </p:attrNameLst>
                                      </p:cBhvr>
                                      <p:tavLst>
                                        <p:tav tm="0" fmla="#ppt_y-sin(pi*$)/81">
                                          <p:val>
                                            <p:fltVal val="0"/>
                                          </p:val>
                                        </p:tav>
                                        <p:tav tm="100000">
                                          <p:val>
                                            <p:fltVal val="1"/>
                                          </p:val>
                                        </p:tav>
                                      </p:tavLst>
                                    </p:anim>
                                    <p:animScale>
                                      <p:cBhvr>
                                        <p:cTn id="13" dur="26">
                                          <p:stCondLst>
                                            <p:cond delay="650"/>
                                          </p:stCondLst>
                                        </p:cTn>
                                        <p:tgtEl>
                                          <p:spTgt spid="585"/>
                                        </p:tgtEl>
                                      </p:cBhvr>
                                      <p:to x="100000" y="60000"/>
                                    </p:animScale>
                                    <p:animScale>
                                      <p:cBhvr>
                                        <p:cTn id="14" dur="166" decel="50000">
                                          <p:stCondLst>
                                            <p:cond delay="676"/>
                                          </p:stCondLst>
                                        </p:cTn>
                                        <p:tgtEl>
                                          <p:spTgt spid="585"/>
                                        </p:tgtEl>
                                      </p:cBhvr>
                                      <p:to x="100000" y="100000"/>
                                    </p:animScale>
                                    <p:animScale>
                                      <p:cBhvr>
                                        <p:cTn id="15" dur="26">
                                          <p:stCondLst>
                                            <p:cond delay="1312"/>
                                          </p:stCondLst>
                                        </p:cTn>
                                        <p:tgtEl>
                                          <p:spTgt spid="585"/>
                                        </p:tgtEl>
                                      </p:cBhvr>
                                      <p:to x="100000" y="80000"/>
                                    </p:animScale>
                                    <p:animScale>
                                      <p:cBhvr>
                                        <p:cTn id="16" dur="166" decel="50000">
                                          <p:stCondLst>
                                            <p:cond delay="1338"/>
                                          </p:stCondLst>
                                        </p:cTn>
                                        <p:tgtEl>
                                          <p:spTgt spid="585"/>
                                        </p:tgtEl>
                                      </p:cBhvr>
                                      <p:to x="100000" y="100000"/>
                                    </p:animScale>
                                    <p:animScale>
                                      <p:cBhvr>
                                        <p:cTn id="17" dur="26">
                                          <p:stCondLst>
                                            <p:cond delay="1642"/>
                                          </p:stCondLst>
                                        </p:cTn>
                                        <p:tgtEl>
                                          <p:spTgt spid="585"/>
                                        </p:tgtEl>
                                      </p:cBhvr>
                                      <p:to x="100000" y="90000"/>
                                    </p:animScale>
                                    <p:animScale>
                                      <p:cBhvr>
                                        <p:cTn id="18" dur="166" decel="50000">
                                          <p:stCondLst>
                                            <p:cond delay="1668"/>
                                          </p:stCondLst>
                                        </p:cTn>
                                        <p:tgtEl>
                                          <p:spTgt spid="585"/>
                                        </p:tgtEl>
                                      </p:cBhvr>
                                      <p:to x="100000" y="100000"/>
                                    </p:animScale>
                                    <p:animScale>
                                      <p:cBhvr>
                                        <p:cTn id="19" dur="26">
                                          <p:stCondLst>
                                            <p:cond delay="1808"/>
                                          </p:stCondLst>
                                        </p:cTn>
                                        <p:tgtEl>
                                          <p:spTgt spid="585"/>
                                        </p:tgtEl>
                                      </p:cBhvr>
                                      <p:to x="100000" y="95000"/>
                                    </p:animScale>
                                    <p:animScale>
                                      <p:cBhvr>
                                        <p:cTn id="20" dur="166" decel="50000">
                                          <p:stCondLst>
                                            <p:cond delay="1834"/>
                                          </p:stCondLst>
                                        </p:cTn>
                                        <p:tgtEl>
                                          <p:spTgt spid="58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586"/>
                                        </p:tgtEl>
                                        <p:attrNameLst>
                                          <p:attrName>style.visibility</p:attrName>
                                        </p:attrNameLst>
                                      </p:cBhvr>
                                      <p:to>
                                        <p:strVal val="visible"/>
                                      </p:to>
                                    </p:set>
                                    <p:anim calcmode="lin" valueType="num">
                                      <p:cBhvr>
                                        <p:cTn id="25" dur="500" fill="hold"/>
                                        <p:tgtEl>
                                          <p:spTgt spid="586"/>
                                        </p:tgtEl>
                                        <p:attrNameLst>
                                          <p:attrName>ppt_w</p:attrName>
                                        </p:attrNameLst>
                                      </p:cBhvr>
                                      <p:tavLst>
                                        <p:tav tm="0">
                                          <p:val>
                                            <p:fltVal val="0"/>
                                          </p:val>
                                        </p:tav>
                                        <p:tav tm="100000">
                                          <p:val>
                                            <p:strVal val="#ppt_w"/>
                                          </p:val>
                                        </p:tav>
                                      </p:tavLst>
                                    </p:anim>
                                    <p:anim calcmode="lin" valueType="num">
                                      <p:cBhvr>
                                        <p:cTn id="26" dur="500" fill="hold"/>
                                        <p:tgtEl>
                                          <p:spTgt spid="586"/>
                                        </p:tgtEl>
                                        <p:attrNameLst>
                                          <p:attrName>ppt_h</p:attrName>
                                        </p:attrNameLst>
                                      </p:cBhvr>
                                      <p:tavLst>
                                        <p:tav tm="0">
                                          <p:val>
                                            <p:fltVal val="0"/>
                                          </p:val>
                                        </p:tav>
                                        <p:tav tm="100000">
                                          <p:val>
                                            <p:strVal val="#ppt_h"/>
                                          </p:val>
                                        </p:tav>
                                      </p:tavLst>
                                    </p:anim>
                                    <p:animEffect transition="in" filter="fade">
                                      <p:cBhvr>
                                        <p:cTn id="27" dur="500"/>
                                        <p:tgtEl>
                                          <p:spTgt spid="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g1eff648a2bb_2_233" descr="87 Elon Musk Quotes on Success, Business, AI, Space, Twitter &amp; Motivation"/>
          <p:cNvPicPr preferRelativeResize="0"/>
          <p:nvPr/>
        </p:nvPicPr>
        <p:blipFill rotWithShape="1">
          <a:blip r:embed="rId3">
            <a:alphaModFix/>
          </a:blip>
          <a:srcRect b="30202"/>
          <a:stretch/>
        </p:blipFill>
        <p:spPr>
          <a:xfrm>
            <a:off x="2825695" y="560541"/>
            <a:ext cx="6540610" cy="4565156"/>
          </a:xfrm>
          <a:prstGeom prst="rect">
            <a:avLst/>
          </a:prstGeom>
          <a:noFill/>
          <a:ln>
            <a:noFill/>
          </a:ln>
        </p:spPr>
      </p:pic>
      <p:sp>
        <p:nvSpPr>
          <p:cNvPr id="468" name="Google Shape;468;g1eff648a2bb_2_233"/>
          <p:cNvSpPr txBox="1"/>
          <p:nvPr/>
        </p:nvSpPr>
        <p:spPr>
          <a:xfrm>
            <a:off x="1688327" y="5456516"/>
            <a:ext cx="945778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dirty="0">
                <a:solidFill>
                  <a:schemeClr val="lt1"/>
                </a:solidFill>
                <a:latin typeface="Bell MT"/>
                <a:ea typeface="Bell MT"/>
                <a:cs typeface="Bell MT"/>
                <a:sym typeface="Bell MT"/>
              </a:rPr>
              <a:t>…He wants revolution, but the consumers want revelation! Let’s check it out!...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67"/>
                                        </p:tgtEl>
                                        <p:attrNameLst>
                                          <p:attrName>style.visibility</p:attrName>
                                        </p:attrNameLst>
                                      </p:cBhvr>
                                      <p:to>
                                        <p:strVal val="visible"/>
                                      </p:to>
                                    </p:set>
                                    <p:anim calcmode="lin" valueType="num">
                                      <p:cBhvr>
                                        <p:cTn id="7" dur="500" fill="hold"/>
                                        <p:tgtEl>
                                          <p:spTgt spid="467"/>
                                        </p:tgtEl>
                                        <p:attrNameLst>
                                          <p:attrName>ppt_w</p:attrName>
                                        </p:attrNameLst>
                                      </p:cBhvr>
                                      <p:tavLst>
                                        <p:tav tm="0">
                                          <p:val>
                                            <p:fltVal val="0"/>
                                          </p:val>
                                        </p:tav>
                                        <p:tav tm="100000">
                                          <p:val>
                                            <p:strVal val="#ppt_w"/>
                                          </p:val>
                                        </p:tav>
                                      </p:tavLst>
                                    </p:anim>
                                    <p:anim calcmode="lin" valueType="num">
                                      <p:cBhvr>
                                        <p:cTn id="8" dur="500" fill="hold"/>
                                        <p:tgtEl>
                                          <p:spTgt spid="467"/>
                                        </p:tgtEl>
                                        <p:attrNameLst>
                                          <p:attrName>ppt_h</p:attrName>
                                        </p:attrNameLst>
                                      </p:cBhvr>
                                      <p:tavLst>
                                        <p:tav tm="0">
                                          <p:val>
                                            <p:fltVal val="0"/>
                                          </p:val>
                                        </p:tav>
                                        <p:tav tm="100000">
                                          <p:val>
                                            <p:strVal val="#ppt_h"/>
                                          </p:val>
                                        </p:tav>
                                      </p:tavLst>
                                    </p:anim>
                                    <p:animEffect transition="in" filter="fade">
                                      <p:cBhvr>
                                        <p:cTn id="9" dur="500"/>
                                        <p:tgtEl>
                                          <p:spTgt spid="46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68"/>
                                        </p:tgtEl>
                                        <p:attrNameLst>
                                          <p:attrName>style.visibility</p:attrName>
                                        </p:attrNameLst>
                                      </p:cBhvr>
                                      <p:to>
                                        <p:strVal val="visible"/>
                                      </p:to>
                                    </p:set>
                                    <p:animEffect transition="in" filter="fade">
                                      <p:cBhvr>
                                        <p:cTn id="13" dur="2000"/>
                                        <p:tgtEl>
                                          <p:spTgt spid="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g1eff648a2bb_4_12"/>
          <p:cNvSpPr txBox="1">
            <a:spLocks noGrp="1"/>
          </p:cNvSpPr>
          <p:nvPr>
            <p:ph type="title"/>
          </p:nvPr>
        </p:nvSpPr>
        <p:spPr>
          <a:xfrm>
            <a:off x="1354921" y="39237"/>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COLD WEATHER VS THE LITHIUM BATTERY</a:t>
            </a:r>
            <a:endParaRPr/>
          </a:p>
        </p:txBody>
      </p:sp>
      <p:sp>
        <p:nvSpPr>
          <p:cNvPr id="593" name="Google Shape;593;g1eff648a2bb_4_12"/>
          <p:cNvSpPr txBox="1">
            <a:spLocks noGrp="1"/>
          </p:cNvSpPr>
          <p:nvPr>
            <p:ph type="body" idx="1"/>
          </p:nvPr>
        </p:nvSpPr>
        <p:spPr>
          <a:xfrm>
            <a:off x="1151093" y="1658143"/>
            <a:ext cx="7421248" cy="3541714"/>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20000"/>
              </a:lnSpc>
              <a:spcBef>
                <a:spcPts val="0"/>
              </a:spcBef>
              <a:spcAft>
                <a:spcPts val="0"/>
              </a:spcAft>
              <a:buClr>
                <a:schemeClr val="lt1"/>
              </a:buClr>
              <a:buSzPct val="125000"/>
              <a:buNone/>
            </a:pPr>
            <a:r>
              <a:rPr lang="en-US" sz="2600" b="1" i="0" dirty="0"/>
              <a:t>Estimates vary, but according to a study from AAA:</a:t>
            </a:r>
            <a:endParaRPr sz="2600" i="0" dirty="0"/>
          </a:p>
          <a:p>
            <a:pPr marL="228600" lvl="0" indent="-228600" algn="l" rtl="0">
              <a:lnSpc>
                <a:spcPct val="120000"/>
              </a:lnSpc>
              <a:spcBef>
                <a:spcPts val="1000"/>
              </a:spcBef>
              <a:spcAft>
                <a:spcPts val="0"/>
              </a:spcAft>
              <a:buClr>
                <a:schemeClr val="lt1"/>
              </a:buClr>
              <a:buSzPct val="125000"/>
              <a:buFont typeface="Twentieth Century"/>
              <a:buChar char="•"/>
            </a:pPr>
            <a:r>
              <a:rPr lang="en-US" i="0" dirty="0"/>
              <a:t> EVs can lose about 40% of their range when the temperature drops from 75 degrees to 20 degrees Fahrenheit.</a:t>
            </a:r>
            <a:endParaRPr dirty="0"/>
          </a:p>
          <a:p>
            <a:pPr marL="228600" lvl="0" indent="-228600" algn="l" rtl="0">
              <a:lnSpc>
                <a:spcPct val="120000"/>
              </a:lnSpc>
              <a:spcBef>
                <a:spcPts val="1000"/>
              </a:spcBef>
              <a:spcAft>
                <a:spcPts val="0"/>
              </a:spcAft>
              <a:buClr>
                <a:schemeClr val="lt1"/>
              </a:buClr>
              <a:buSzPct val="125000"/>
              <a:buFont typeface="Twentieth Century"/>
              <a:buChar char="•"/>
            </a:pPr>
            <a:r>
              <a:rPr lang="en-US" i="0" dirty="0"/>
              <a:t>Lower temps impact a battery’s ability to store and release energy. </a:t>
            </a:r>
            <a:r>
              <a:rPr lang="en-US" dirty="0"/>
              <a:t>C</a:t>
            </a:r>
            <a:r>
              <a:rPr lang="en-US" i="0" dirty="0"/>
              <a:t>harging is typically slower and less efficient as the car uses some energy to keep the battery warm.</a:t>
            </a:r>
            <a:endParaRPr dirty="0"/>
          </a:p>
          <a:p>
            <a:pPr marL="0" lvl="0" indent="0" algn="l" rtl="0">
              <a:lnSpc>
                <a:spcPct val="120000"/>
              </a:lnSpc>
              <a:spcBef>
                <a:spcPts val="1000"/>
              </a:spcBef>
              <a:spcAft>
                <a:spcPts val="0"/>
              </a:spcAft>
              <a:buClr>
                <a:schemeClr val="lt1"/>
              </a:buClr>
              <a:buSzPct val="125000"/>
              <a:buNone/>
            </a:pPr>
            <a:endParaRPr b="0" i="0" dirty="0">
              <a:latin typeface="Arial"/>
              <a:ea typeface="Arial"/>
              <a:cs typeface="Arial"/>
              <a:sym typeface="Arial"/>
            </a:endParaRPr>
          </a:p>
          <a:p>
            <a:pPr marL="228600" lvl="0" indent="-52387" algn="l" rtl="0">
              <a:lnSpc>
                <a:spcPct val="120000"/>
              </a:lnSpc>
              <a:spcBef>
                <a:spcPts val="1000"/>
              </a:spcBef>
              <a:spcAft>
                <a:spcPts val="0"/>
              </a:spcAft>
              <a:buClr>
                <a:schemeClr val="lt1"/>
              </a:buClr>
              <a:buSzPct val="125000"/>
              <a:buNone/>
            </a:pPr>
            <a:endParaRPr dirty="0"/>
          </a:p>
        </p:txBody>
      </p:sp>
      <p:pic>
        <p:nvPicPr>
          <p:cNvPr id="594" name="Google Shape;594;g1eff648a2bb_4_12"/>
          <p:cNvPicPr preferRelativeResize="0"/>
          <p:nvPr/>
        </p:nvPicPr>
        <p:blipFill rotWithShape="1">
          <a:blip r:embed="rId3">
            <a:alphaModFix/>
          </a:blip>
          <a:srcRect l="56711"/>
          <a:stretch/>
        </p:blipFill>
        <p:spPr>
          <a:xfrm rot="208642">
            <a:off x="9071170" y="1853287"/>
            <a:ext cx="2087747" cy="342674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93">
                                            <p:txEl>
                                              <p:pRg st="0" end="0"/>
                                            </p:txEl>
                                          </p:spTgt>
                                        </p:tgtEl>
                                        <p:attrNameLst>
                                          <p:attrName>style.visibility</p:attrName>
                                        </p:attrNameLst>
                                      </p:cBhvr>
                                      <p:to>
                                        <p:strVal val="visible"/>
                                      </p:to>
                                    </p:set>
                                    <p:animEffect transition="in" filter="randombar(horizontal)">
                                      <p:cBhvr>
                                        <p:cTn id="7" dur="500"/>
                                        <p:tgtEl>
                                          <p:spTgt spid="5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93">
                                            <p:txEl>
                                              <p:pRg st="1" end="1"/>
                                            </p:txEl>
                                          </p:spTgt>
                                        </p:tgtEl>
                                        <p:attrNameLst>
                                          <p:attrName>style.visibility</p:attrName>
                                        </p:attrNameLst>
                                      </p:cBhvr>
                                      <p:to>
                                        <p:strVal val="visible"/>
                                      </p:to>
                                    </p:set>
                                    <p:animEffect transition="in" filter="randombar(horizontal)">
                                      <p:cBhvr>
                                        <p:cTn id="12" dur="500"/>
                                        <p:tgtEl>
                                          <p:spTgt spid="5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93">
                                            <p:txEl>
                                              <p:pRg st="2" end="2"/>
                                            </p:txEl>
                                          </p:spTgt>
                                        </p:tgtEl>
                                        <p:attrNameLst>
                                          <p:attrName>style.visibility</p:attrName>
                                        </p:attrNameLst>
                                      </p:cBhvr>
                                      <p:to>
                                        <p:strVal val="visible"/>
                                      </p:to>
                                    </p:set>
                                    <p:animEffect transition="in" filter="randombar(horizontal)">
                                      <p:cBhvr>
                                        <p:cTn id="17" dur="500"/>
                                        <p:tgtEl>
                                          <p:spTgt spid="59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600" name="Google Shape;600;g1eff648a2bb_4_19"/>
          <p:cNvPicPr preferRelativeResize="0"/>
          <p:nvPr/>
        </p:nvPicPr>
        <p:blipFill rotWithShape="1">
          <a:blip r:embed="rId3">
            <a:alphaModFix/>
          </a:blip>
          <a:srcRect/>
          <a:stretch/>
        </p:blipFill>
        <p:spPr>
          <a:xfrm>
            <a:off x="2167863" y="368777"/>
            <a:ext cx="7979549" cy="597695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00"/>
                                        </p:tgtEl>
                                        <p:attrNameLst>
                                          <p:attrName>style.visibility</p:attrName>
                                        </p:attrNameLst>
                                      </p:cBhvr>
                                      <p:to>
                                        <p:strVal val="visible"/>
                                      </p:to>
                                    </p:set>
                                    <p:animEffect transition="in" filter="wipe(down)">
                                      <p:cBhvr>
                                        <p:cTn id="7" dur="580">
                                          <p:stCondLst>
                                            <p:cond delay="0"/>
                                          </p:stCondLst>
                                        </p:cTn>
                                        <p:tgtEl>
                                          <p:spTgt spid="600"/>
                                        </p:tgtEl>
                                      </p:cBhvr>
                                    </p:animEffect>
                                    <p:anim calcmode="lin" valueType="num">
                                      <p:cBhvr>
                                        <p:cTn id="8" dur="1822" tmFilter="0,0; 0.14,0.36; 0.43,0.73; 0.71,0.91; 1.0,1.0">
                                          <p:stCondLst>
                                            <p:cond delay="0"/>
                                          </p:stCondLst>
                                        </p:cTn>
                                        <p:tgtEl>
                                          <p:spTgt spid="60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0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0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0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00"/>
                                        </p:tgtEl>
                                        <p:attrNameLst>
                                          <p:attrName>ppt_y</p:attrName>
                                        </p:attrNameLst>
                                      </p:cBhvr>
                                      <p:tavLst>
                                        <p:tav tm="0" fmla="#ppt_y-sin(pi*$)/81">
                                          <p:val>
                                            <p:fltVal val="0"/>
                                          </p:val>
                                        </p:tav>
                                        <p:tav tm="100000">
                                          <p:val>
                                            <p:fltVal val="1"/>
                                          </p:val>
                                        </p:tav>
                                      </p:tavLst>
                                    </p:anim>
                                    <p:animScale>
                                      <p:cBhvr>
                                        <p:cTn id="13" dur="26">
                                          <p:stCondLst>
                                            <p:cond delay="650"/>
                                          </p:stCondLst>
                                        </p:cTn>
                                        <p:tgtEl>
                                          <p:spTgt spid="600"/>
                                        </p:tgtEl>
                                      </p:cBhvr>
                                      <p:to x="100000" y="60000"/>
                                    </p:animScale>
                                    <p:animScale>
                                      <p:cBhvr>
                                        <p:cTn id="14" dur="166" decel="50000">
                                          <p:stCondLst>
                                            <p:cond delay="676"/>
                                          </p:stCondLst>
                                        </p:cTn>
                                        <p:tgtEl>
                                          <p:spTgt spid="600"/>
                                        </p:tgtEl>
                                      </p:cBhvr>
                                      <p:to x="100000" y="100000"/>
                                    </p:animScale>
                                    <p:animScale>
                                      <p:cBhvr>
                                        <p:cTn id="15" dur="26">
                                          <p:stCondLst>
                                            <p:cond delay="1312"/>
                                          </p:stCondLst>
                                        </p:cTn>
                                        <p:tgtEl>
                                          <p:spTgt spid="600"/>
                                        </p:tgtEl>
                                      </p:cBhvr>
                                      <p:to x="100000" y="80000"/>
                                    </p:animScale>
                                    <p:animScale>
                                      <p:cBhvr>
                                        <p:cTn id="16" dur="166" decel="50000">
                                          <p:stCondLst>
                                            <p:cond delay="1338"/>
                                          </p:stCondLst>
                                        </p:cTn>
                                        <p:tgtEl>
                                          <p:spTgt spid="600"/>
                                        </p:tgtEl>
                                      </p:cBhvr>
                                      <p:to x="100000" y="100000"/>
                                    </p:animScale>
                                    <p:animScale>
                                      <p:cBhvr>
                                        <p:cTn id="17" dur="26">
                                          <p:stCondLst>
                                            <p:cond delay="1642"/>
                                          </p:stCondLst>
                                        </p:cTn>
                                        <p:tgtEl>
                                          <p:spTgt spid="600"/>
                                        </p:tgtEl>
                                      </p:cBhvr>
                                      <p:to x="100000" y="90000"/>
                                    </p:animScale>
                                    <p:animScale>
                                      <p:cBhvr>
                                        <p:cTn id="18" dur="166" decel="50000">
                                          <p:stCondLst>
                                            <p:cond delay="1668"/>
                                          </p:stCondLst>
                                        </p:cTn>
                                        <p:tgtEl>
                                          <p:spTgt spid="600"/>
                                        </p:tgtEl>
                                      </p:cBhvr>
                                      <p:to x="100000" y="100000"/>
                                    </p:animScale>
                                    <p:animScale>
                                      <p:cBhvr>
                                        <p:cTn id="19" dur="26">
                                          <p:stCondLst>
                                            <p:cond delay="1808"/>
                                          </p:stCondLst>
                                        </p:cTn>
                                        <p:tgtEl>
                                          <p:spTgt spid="600"/>
                                        </p:tgtEl>
                                      </p:cBhvr>
                                      <p:to x="100000" y="95000"/>
                                    </p:animScale>
                                    <p:animScale>
                                      <p:cBhvr>
                                        <p:cTn id="20" dur="166" decel="50000">
                                          <p:stCondLst>
                                            <p:cond delay="1834"/>
                                          </p:stCondLst>
                                        </p:cTn>
                                        <p:tgtEl>
                                          <p:spTgt spid="60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g1eff648a2bb_4_24"/>
          <p:cNvSpPr txBox="1">
            <a:spLocks noGrp="1"/>
          </p:cNvSpPr>
          <p:nvPr>
            <p:ph type="title"/>
          </p:nvPr>
        </p:nvSpPr>
        <p:spPr>
          <a:xfrm>
            <a:off x="1349407" y="510767"/>
            <a:ext cx="9905998" cy="147857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Twentieth Century"/>
              <a:buNone/>
            </a:pPr>
            <a:r>
              <a:rPr lang="en-US"/>
              <a:t>WHICH STATES ARE NOT IDEAL TO TRAVEL THROUGH WITH AN ELECTRIC VEHICLE IN THE WINTER MONTHS?</a:t>
            </a:r>
            <a:endParaRPr/>
          </a:p>
        </p:txBody>
      </p:sp>
      <p:pic>
        <p:nvPicPr>
          <p:cNvPr id="607" name="Google Shape;607;g1eff648a2bb_4_24"/>
          <p:cNvPicPr preferRelativeResize="0">
            <a:picLocks noGrp="1"/>
          </p:cNvPicPr>
          <p:nvPr>
            <p:ph type="body" idx="1"/>
          </p:nvPr>
        </p:nvPicPr>
        <p:blipFill rotWithShape="1">
          <a:blip r:embed="rId3">
            <a:alphaModFix/>
          </a:blip>
          <a:srcRect/>
          <a:stretch/>
        </p:blipFill>
        <p:spPr>
          <a:xfrm>
            <a:off x="1164839" y="2804032"/>
            <a:ext cx="2818617" cy="2396981"/>
          </a:xfrm>
          <a:prstGeom prst="rect">
            <a:avLst/>
          </a:prstGeom>
          <a:noFill/>
          <a:ln>
            <a:noFill/>
          </a:ln>
        </p:spPr>
      </p:pic>
      <p:pic>
        <p:nvPicPr>
          <p:cNvPr id="608" name="Google Shape;608;g1eff648a2bb_4_24"/>
          <p:cNvPicPr preferRelativeResize="0"/>
          <p:nvPr/>
        </p:nvPicPr>
        <p:blipFill rotWithShape="1">
          <a:blip r:embed="rId4">
            <a:alphaModFix/>
          </a:blip>
          <a:srcRect/>
          <a:stretch/>
        </p:blipFill>
        <p:spPr>
          <a:xfrm>
            <a:off x="7570931" y="2926718"/>
            <a:ext cx="3591328" cy="2143173"/>
          </a:xfrm>
          <a:prstGeom prst="rect">
            <a:avLst/>
          </a:prstGeom>
          <a:noFill/>
          <a:ln>
            <a:noFill/>
          </a:ln>
        </p:spPr>
      </p:pic>
      <p:pic>
        <p:nvPicPr>
          <p:cNvPr id="609" name="Google Shape;609;g1eff648a2bb_4_24"/>
          <p:cNvPicPr preferRelativeResize="0"/>
          <p:nvPr/>
        </p:nvPicPr>
        <p:blipFill rotWithShape="1">
          <a:blip r:embed="rId5">
            <a:alphaModFix/>
          </a:blip>
          <a:srcRect t="10978"/>
          <a:stretch/>
        </p:blipFill>
        <p:spPr>
          <a:xfrm>
            <a:off x="4593732" y="2804033"/>
            <a:ext cx="2212734" cy="2519293"/>
          </a:xfrm>
          <a:prstGeom prst="rect">
            <a:avLst/>
          </a:prstGeom>
          <a:noFill/>
          <a:ln>
            <a:noFill/>
          </a:ln>
        </p:spPr>
      </p:pic>
      <p:sp>
        <p:nvSpPr>
          <p:cNvPr id="610" name="Google Shape;610;g1eff648a2bb_4_24"/>
          <p:cNvSpPr txBox="1"/>
          <p:nvPr/>
        </p:nvSpPr>
        <p:spPr>
          <a:xfrm>
            <a:off x="7570931" y="2228120"/>
            <a:ext cx="4181908" cy="6155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0" dirty="0">
                <a:solidFill>
                  <a:schemeClr val="lt1"/>
                </a:solidFill>
                <a:latin typeface="Twentieth Century"/>
                <a:ea typeface="Twentieth Century"/>
                <a:cs typeface="Twentieth Century"/>
                <a:sym typeface="Twentieth Century"/>
              </a:rPr>
              <a:t>Upper </a:t>
            </a:r>
            <a:r>
              <a:rPr lang="en-US" sz="2000" dirty="0">
                <a:solidFill>
                  <a:schemeClr val="lt1"/>
                </a:solidFill>
                <a:latin typeface="Twentieth Century"/>
                <a:ea typeface="Twentieth Century"/>
                <a:cs typeface="Twentieth Century"/>
                <a:sym typeface="Twentieth Century"/>
              </a:rPr>
              <a:t>Midwest</a:t>
            </a:r>
            <a:r>
              <a:rPr lang="en-US" sz="2000" b="0" i="0" dirty="0">
                <a:solidFill>
                  <a:schemeClr val="lt1"/>
                </a:solidFill>
                <a:latin typeface="Bell MT"/>
                <a:ea typeface="Bell MT"/>
                <a:cs typeface="Bell MT"/>
                <a:sym typeface="Bell MT"/>
              </a:rPr>
              <a:t> </a:t>
            </a:r>
            <a:br>
              <a:rPr lang="en-US" sz="2000" b="0" i="0" dirty="0">
                <a:solidFill>
                  <a:schemeClr val="lt1"/>
                </a:solidFill>
                <a:latin typeface="Bell MT"/>
                <a:ea typeface="Bell MT"/>
                <a:cs typeface="Bell MT"/>
                <a:sym typeface="Bell MT"/>
              </a:rPr>
            </a:br>
            <a:r>
              <a:rPr lang="en-US" sz="1400" b="0" i="1" dirty="0">
                <a:solidFill>
                  <a:schemeClr val="lt1"/>
                </a:solidFill>
                <a:latin typeface="Bell MT"/>
                <a:ea typeface="Bell MT"/>
                <a:cs typeface="Bell MT"/>
                <a:sym typeface="Bell MT"/>
              </a:rPr>
              <a:t>(Montana, Wyoming, South</a:t>
            </a:r>
            <a:r>
              <a:rPr lang="en-US" sz="1400" i="1" dirty="0">
                <a:solidFill>
                  <a:schemeClr val="lt1"/>
                </a:solidFill>
                <a:latin typeface="Bell MT"/>
                <a:ea typeface="Bell MT"/>
                <a:cs typeface="Bell MT"/>
                <a:sym typeface="Bell MT"/>
              </a:rPr>
              <a:t> &amp; North Dakota)</a:t>
            </a:r>
            <a:endParaRPr sz="1400" i="1" dirty="0">
              <a:solidFill>
                <a:schemeClr val="lt1"/>
              </a:solidFill>
              <a:latin typeface="Twentieth Century"/>
              <a:ea typeface="Twentieth Century"/>
              <a:cs typeface="Twentieth Century"/>
              <a:sym typeface="Twentieth Century"/>
            </a:endParaRPr>
          </a:p>
        </p:txBody>
      </p:sp>
      <p:sp>
        <p:nvSpPr>
          <p:cNvPr id="611" name="Google Shape;611;g1eff648a2bb_4_24"/>
          <p:cNvSpPr txBox="1"/>
          <p:nvPr/>
        </p:nvSpPr>
        <p:spPr>
          <a:xfrm>
            <a:off x="2112731" y="2362400"/>
            <a:ext cx="610085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0" dirty="0">
                <a:solidFill>
                  <a:schemeClr val="lt1"/>
                </a:solidFill>
                <a:latin typeface="Twentieth Century"/>
                <a:ea typeface="Twentieth Century"/>
                <a:cs typeface="Twentieth Century"/>
                <a:sym typeface="Twentieth Century"/>
              </a:rPr>
              <a:t>Alaska</a:t>
            </a:r>
            <a:r>
              <a:rPr lang="en-US" sz="1800" b="0" i="0" dirty="0">
                <a:solidFill>
                  <a:schemeClr val="lt1"/>
                </a:solidFill>
                <a:latin typeface="Bell MT"/>
                <a:ea typeface="Bell MT"/>
                <a:cs typeface="Bell MT"/>
                <a:sym typeface="Bell MT"/>
              </a:rPr>
              <a:t> </a:t>
            </a:r>
            <a:endParaRPr sz="1800" dirty="0">
              <a:solidFill>
                <a:schemeClr val="lt1"/>
              </a:solidFill>
              <a:latin typeface="Twentieth Century"/>
              <a:ea typeface="Twentieth Century"/>
              <a:cs typeface="Twentieth Century"/>
              <a:sym typeface="Twentieth Century"/>
            </a:endParaRPr>
          </a:p>
        </p:txBody>
      </p:sp>
      <p:sp>
        <p:nvSpPr>
          <p:cNvPr id="612" name="Google Shape;612;g1eff648a2bb_4_24"/>
          <p:cNvSpPr txBox="1"/>
          <p:nvPr/>
        </p:nvSpPr>
        <p:spPr>
          <a:xfrm>
            <a:off x="4976211" y="2351230"/>
            <a:ext cx="183025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0" dirty="0">
                <a:solidFill>
                  <a:schemeClr val="lt1"/>
                </a:solidFill>
                <a:latin typeface="Twentieth Century"/>
                <a:ea typeface="Twentieth Century"/>
                <a:cs typeface="Twentieth Century"/>
                <a:sym typeface="Twentieth Century"/>
              </a:rPr>
              <a:t>Upper Maine</a:t>
            </a:r>
            <a:endParaRPr sz="2000" dirty="0">
              <a:solidFill>
                <a:schemeClr val="lt1"/>
              </a:solidFill>
              <a:latin typeface="Twentieth Century"/>
              <a:ea typeface="Twentieth Century"/>
              <a:cs typeface="Twentieth Century"/>
              <a:sym typeface="Twentieth Century"/>
            </a:endParaRPr>
          </a:p>
        </p:txBody>
      </p:sp>
      <p:sp>
        <p:nvSpPr>
          <p:cNvPr id="613" name="Google Shape;613;g1eff648a2bb_4_24"/>
          <p:cNvSpPr txBox="1"/>
          <p:nvPr/>
        </p:nvSpPr>
        <p:spPr>
          <a:xfrm>
            <a:off x="1612611" y="6138025"/>
            <a:ext cx="6814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0" u="sng">
                <a:solidFill>
                  <a:schemeClr val="hlink"/>
                </a:solidFill>
                <a:latin typeface="Twentieth Century"/>
                <a:ea typeface="Twentieth Century"/>
                <a:cs typeface="Twentieth Century"/>
                <a:sym typeface="Twentieth Century"/>
                <a:hlinkClick r:id="rId6"/>
              </a:rPr>
              <a:t>Let's take a closer look on the interactive map!</a:t>
            </a:r>
            <a:endParaRPr sz="2400">
              <a:solidFill>
                <a:schemeClr val="lt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07"/>
                                        </p:tgtEl>
                                        <p:attrNameLst>
                                          <p:attrName>style.visibility</p:attrName>
                                        </p:attrNameLst>
                                      </p:cBhvr>
                                      <p:to>
                                        <p:strVal val="visible"/>
                                      </p:to>
                                    </p:set>
                                    <p:animEffect transition="in" filter="wipe(down)">
                                      <p:cBhvr>
                                        <p:cTn id="7" dur="580">
                                          <p:stCondLst>
                                            <p:cond delay="0"/>
                                          </p:stCondLst>
                                        </p:cTn>
                                        <p:tgtEl>
                                          <p:spTgt spid="607"/>
                                        </p:tgtEl>
                                      </p:cBhvr>
                                    </p:animEffect>
                                    <p:anim calcmode="lin" valueType="num">
                                      <p:cBhvr>
                                        <p:cTn id="8" dur="1822" tmFilter="0,0; 0.14,0.36; 0.43,0.73; 0.71,0.91; 1.0,1.0">
                                          <p:stCondLst>
                                            <p:cond delay="0"/>
                                          </p:stCondLst>
                                        </p:cTn>
                                        <p:tgtEl>
                                          <p:spTgt spid="60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0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0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0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07"/>
                                        </p:tgtEl>
                                        <p:attrNameLst>
                                          <p:attrName>ppt_y</p:attrName>
                                        </p:attrNameLst>
                                      </p:cBhvr>
                                      <p:tavLst>
                                        <p:tav tm="0" fmla="#ppt_y-sin(pi*$)/81">
                                          <p:val>
                                            <p:fltVal val="0"/>
                                          </p:val>
                                        </p:tav>
                                        <p:tav tm="100000">
                                          <p:val>
                                            <p:fltVal val="1"/>
                                          </p:val>
                                        </p:tav>
                                      </p:tavLst>
                                    </p:anim>
                                    <p:animScale>
                                      <p:cBhvr>
                                        <p:cTn id="13" dur="26">
                                          <p:stCondLst>
                                            <p:cond delay="650"/>
                                          </p:stCondLst>
                                        </p:cTn>
                                        <p:tgtEl>
                                          <p:spTgt spid="607"/>
                                        </p:tgtEl>
                                      </p:cBhvr>
                                      <p:to x="100000" y="60000"/>
                                    </p:animScale>
                                    <p:animScale>
                                      <p:cBhvr>
                                        <p:cTn id="14" dur="166" decel="50000">
                                          <p:stCondLst>
                                            <p:cond delay="676"/>
                                          </p:stCondLst>
                                        </p:cTn>
                                        <p:tgtEl>
                                          <p:spTgt spid="607"/>
                                        </p:tgtEl>
                                      </p:cBhvr>
                                      <p:to x="100000" y="100000"/>
                                    </p:animScale>
                                    <p:animScale>
                                      <p:cBhvr>
                                        <p:cTn id="15" dur="26">
                                          <p:stCondLst>
                                            <p:cond delay="1312"/>
                                          </p:stCondLst>
                                        </p:cTn>
                                        <p:tgtEl>
                                          <p:spTgt spid="607"/>
                                        </p:tgtEl>
                                      </p:cBhvr>
                                      <p:to x="100000" y="80000"/>
                                    </p:animScale>
                                    <p:animScale>
                                      <p:cBhvr>
                                        <p:cTn id="16" dur="166" decel="50000">
                                          <p:stCondLst>
                                            <p:cond delay="1338"/>
                                          </p:stCondLst>
                                        </p:cTn>
                                        <p:tgtEl>
                                          <p:spTgt spid="607"/>
                                        </p:tgtEl>
                                      </p:cBhvr>
                                      <p:to x="100000" y="100000"/>
                                    </p:animScale>
                                    <p:animScale>
                                      <p:cBhvr>
                                        <p:cTn id="17" dur="26">
                                          <p:stCondLst>
                                            <p:cond delay="1642"/>
                                          </p:stCondLst>
                                        </p:cTn>
                                        <p:tgtEl>
                                          <p:spTgt spid="607"/>
                                        </p:tgtEl>
                                      </p:cBhvr>
                                      <p:to x="100000" y="90000"/>
                                    </p:animScale>
                                    <p:animScale>
                                      <p:cBhvr>
                                        <p:cTn id="18" dur="166" decel="50000">
                                          <p:stCondLst>
                                            <p:cond delay="1668"/>
                                          </p:stCondLst>
                                        </p:cTn>
                                        <p:tgtEl>
                                          <p:spTgt spid="607"/>
                                        </p:tgtEl>
                                      </p:cBhvr>
                                      <p:to x="100000" y="100000"/>
                                    </p:animScale>
                                    <p:animScale>
                                      <p:cBhvr>
                                        <p:cTn id="19" dur="26">
                                          <p:stCondLst>
                                            <p:cond delay="1808"/>
                                          </p:stCondLst>
                                        </p:cTn>
                                        <p:tgtEl>
                                          <p:spTgt spid="607"/>
                                        </p:tgtEl>
                                      </p:cBhvr>
                                      <p:to x="100000" y="95000"/>
                                    </p:animScale>
                                    <p:animScale>
                                      <p:cBhvr>
                                        <p:cTn id="20" dur="166" decel="50000">
                                          <p:stCondLst>
                                            <p:cond delay="1834"/>
                                          </p:stCondLst>
                                        </p:cTn>
                                        <p:tgtEl>
                                          <p:spTgt spid="607"/>
                                        </p:tgtEl>
                                      </p:cBhvr>
                                      <p:to x="100000" y="100000"/>
                                    </p:animScale>
                                  </p:childTnLst>
                                </p:cTn>
                              </p:par>
                              <p:par>
                                <p:cTn id="21" presetID="14" presetClass="entr" presetSubtype="10" fill="hold" grpId="0" nodeType="withEffect">
                                  <p:stCondLst>
                                    <p:cond delay="0"/>
                                  </p:stCondLst>
                                  <p:childTnLst>
                                    <p:set>
                                      <p:cBhvr>
                                        <p:cTn id="22" dur="1" fill="hold">
                                          <p:stCondLst>
                                            <p:cond delay="0"/>
                                          </p:stCondLst>
                                        </p:cTn>
                                        <p:tgtEl>
                                          <p:spTgt spid="611"/>
                                        </p:tgtEl>
                                        <p:attrNameLst>
                                          <p:attrName>style.visibility</p:attrName>
                                        </p:attrNameLst>
                                      </p:cBhvr>
                                      <p:to>
                                        <p:strVal val="visible"/>
                                      </p:to>
                                    </p:set>
                                    <p:animEffect transition="in" filter="randombar(horizontal)">
                                      <p:cBhvr>
                                        <p:cTn id="23" dur="500"/>
                                        <p:tgtEl>
                                          <p:spTgt spid="611"/>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nodeType="clickEffect">
                                  <p:stCondLst>
                                    <p:cond delay="0"/>
                                  </p:stCondLst>
                                  <p:childTnLst>
                                    <p:set>
                                      <p:cBhvr>
                                        <p:cTn id="27" dur="1" fill="hold">
                                          <p:stCondLst>
                                            <p:cond delay="0"/>
                                          </p:stCondLst>
                                        </p:cTn>
                                        <p:tgtEl>
                                          <p:spTgt spid="609"/>
                                        </p:tgtEl>
                                        <p:attrNameLst>
                                          <p:attrName>style.visibility</p:attrName>
                                        </p:attrNameLst>
                                      </p:cBhvr>
                                      <p:to>
                                        <p:strVal val="visible"/>
                                      </p:to>
                                    </p:set>
                                    <p:animEffect transition="in" filter="wipe(down)">
                                      <p:cBhvr>
                                        <p:cTn id="28" dur="580">
                                          <p:stCondLst>
                                            <p:cond delay="0"/>
                                          </p:stCondLst>
                                        </p:cTn>
                                        <p:tgtEl>
                                          <p:spTgt spid="609"/>
                                        </p:tgtEl>
                                      </p:cBhvr>
                                    </p:animEffect>
                                    <p:anim calcmode="lin" valueType="num">
                                      <p:cBhvr>
                                        <p:cTn id="29" dur="1822" tmFilter="0,0; 0.14,0.36; 0.43,0.73; 0.71,0.91; 1.0,1.0">
                                          <p:stCondLst>
                                            <p:cond delay="0"/>
                                          </p:stCondLst>
                                        </p:cTn>
                                        <p:tgtEl>
                                          <p:spTgt spid="609"/>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609"/>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609"/>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609"/>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609"/>
                                        </p:tgtEl>
                                        <p:attrNameLst>
                                          <p:attrName>ppt_y</p:attrName>
                                        </p:attrNameLst>
                                      </p:cBhvr>
                                      <p:tavLst>
                                        <p:tav tm="0" fmla="#ppt_y-sin(pi*$)/81">
                                          <p:val>
                                            <p:fltVal val="0"/>
                                          </p:val>
                                        </p:tav>
                                        <p:tav tm="100000">
                                          <p:val>
                                            <p:fltVal val="1"/>
                                          </p:val>
                                        </p:tav>
                                      </p:tavLst>
                                    </p:anim>
                                    <p:animScale>
                                      <p:cBhvr>
                                        <p:cTn id="34" dur="26">
                                          <p:stCondLst>
                                            <p:cond delay="650"/>
                                          </p:stCondLst>
                                        </p:cTn>
                                        <p:tgtEl>
                                          <p:spTgt spid="609"/>
                                        </p:tgtEl>
                                      </p:cBhvr>
                                      <p:to x="100000" y="60000"/>
                                    </p:animScale>
                                    <p:animScale>
                                      <p:cBhvr>
                                        <p:cTn id="35" dur="166" decel="50000">
                                          <p:stCondLst>
                                            <p:cond delay="676"/>
                                          </p:stCondLst>
                                        </p:cTn>
                                        <p:tgtEl>
                                          <p:spTgt spid="609"/>
                                        </p:tgtEl>
                                      </p:cBhvr>
                                      <p:to x="100000" y="100000"/>
                                    </p:animScale>
                                    <p:animScale>
                                      <p:cBhvr>
                                        <p:cTn id="36" dur="26">
                                          <p:stCondLst>
                                            <p:cond delay="1312"/>
                                          </p:stCondLst>
                                        </p:cTn>
                                        <p:tgtEl>
                                          <p:spTgt spid="609"/>
                                        </p:tgtEl>
                                      </p:cBhvr>
                                      <p:to x="100000" y="80000"/>
                                    </p:animScale>
                                    <p:animScale>
                                      <p:cBhvr>
                                        <p:cTn id="37" dur="166" decel="50000">
                                          <p:stCondLst>
                                            <p:cond delay="1338"/>
                                          </p:stCondLst>
                                        </p:cTn>
                                        <p:tgtEl>
                                          <p:spTgt spid="609"/>
                                        </p:tgtEl>
                                      </p:cBhvr>
                                      <p:to x="100000" y="100000"/>
                                    </p:animScale>
                                    <p:animScale>
                                      <p:cBhvr>
                                        <p:cTn id="38" dur="26">
                                          <p:stCondLst>
                                            <p:cond delay="1642"/>
                                          </p:stCondLst>
                                        </p:cTn>
                                        <p:tgtEl>
                                          <p:spTgt spid="609"/>
                                        </p:tgtEl>
                                      </p:cBhvr>
                                      <p:to x="100000" y="90000"/>
                                    </p:animScale>
                                    <p:animScale>
                                      <p:cBhvr>
                                        <p:cTn id="39" dur="166" decel="50000">
                                          <p:stCondLst>
                                            <p:cond delay="1668"/>
                                          </p:stCondLst>
                                        </p:cTn>
                                        <p:tgtEl>
                                          <p:spTgt spid="609"/>
                                        </p:tgtEl>
                                      </p:cBhvr>
                                      <p:to x="100000" y="100000"/>
                                    </p:animScale>
                                    <p:animScale>
                                      <p:cBhvr>
                                        <p:cTn id="40" dur="26">
                                          <p:stCondLst>
                                            <p:cond delay="1808"/>
                                          </p:stCondLst>
                                        </p:cTn>
                                        <p:tgtEl>
                                          <p:spTgt spid="609"/>
                                        </p:tgtEl>
                                      </p:cBhvr>
                                      <p:to x="100000" y="95000"/>
                                    </p:animScale>
                                    <p:animScale>
                                      <p:cBhvr>
                                        <p:cTn id="41" dur="166" decel="50000">
                                          <p:stCondLst>
                                            <p:cond delay="1834"/>
                                          </p:stCondLst>
                                        </p:cTn>
                                        <p:tgtEl>
                                          <p:spTgt spid="609"/>
                                        </p:tgtEl>
                                      </p:cBhvr>
                                      <p:to x="100000" y="100000"/>
                                    </p:animScale>
                                  </p:childTnLst>
                                </p:cTn>
                              </p:par>
                              <p:par>
                                <p:cTn id="42" presetID="14" presetClass="entr" presetSubtype="10" fill="hold" grpId="0" nodeType="withEffect">
                                  <p:stCondLst>
                                    <p:cond delay="0"/>
                                  </p:stCondLst>
                                  <p:childTnLst>
                                    <p:set>
                                      <p:cBhvr>
                                        <p:cTn id="43" dur="1" fill="hold">
                                          <p:stCondLst>
                                            <p:cond delay="0"/>
                                          </p:stCondLst>
                                        </p:cTn>
                                        <p:tgtEl>
                                          <p:spTgt spid="612"/>
                                        </p:tgtEl>
                                        <p:attrNameLst>
                                          <p:attrName>style.visibility</p:attrName>
                                        </p:attrNameLst>
                                      </p:cBhvr>
                                      <p:to>
                                        <p:strVal val="visible"/>
                                      </p:to>
                                    </p:set>
                                    <p:animEffect transition="in" filter="randombar(horizontal)">
                                      <p:cBhvr>
                                        <p:cTn id="44" dur="500"/>
                                        <p:tgtEl>
                                          <p:spTgt spid="612"/>
                                        </p:tgtEl>
                                      </p:cBhvr>
                                    </p:animEffect>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nodeType="clickEffect">
                                  <p:stCondLst>
                                    <p:cond delay="0"/>
                                  </p:stCondLst>
                                  <p:childTnLst>
                                    <p:set>
                                      <p:cBhvr>
                                        <p:cTn id="48" dur="1" fill="hold">
                                          <p:stCondLst>
                                            <p:cond delay="0"/>
                                          </p:stCondLst>
                                        </p:cTn>
                                        <p:tgtEl>
                                          <p:spTgt spid="608"/>
                                        </p:tgtEl>
                                        <p:attrNameLst>
                                          <p:attrName>style.visibility</p:attrName>
                                        </p:attrNameLst>
                                      </p:cBhvr>
                                      <p:to>
                                        <p:strVal val="visible"/>
                                      </p:to>
                                    </p:set>
                                    <p:animEffect transition="in" filter="wipe(down)">
                                      <p:cBhvr>
                                        <p:cTn id="49" dur="580">
                                          <p:stCondLst>
                                            <p:cond delay="0"/>
                                          </p:stCondLst>
                                        </p:cTn>
                                        <p:tgtEl>
                                          <p:spTgt spid="608"/>
                                        </p:tgtEl>
                                      </p:cBhvr>
                                    </p:animEffect>
                                    <p:anim calcmode="lin" valueType="num">
                                      <p:cBhvr>
                                        <p:cTn id="50" dur="1822" tmFilter="0,0; 0.14,0.36; 0.43,0.73; 0.71,0.91; 1.0,1.0">
                                          <p:stCondLst>
                                            <p:cond delay="0"/>
                                          </p:stCondLst>
                                        </p:cTn>
                                        <p:tgtEl>
                                          <p:spTgt spid="608"/>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608"/>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608"/>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608"/>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608"/>
                                        </p:tgtEl>
                                        <p:attrNameLst>
                                          <p:attrName>ppt_y</p:attrName>
                                        </p:attrNameLst>
                                      </p:cBhvr>
                                      <p:tavLst>
                                        <p:tav tm="0" fmla="#ppt_y-sin(pi*$)/81">
                                          <p:val>
                                            <p:fltVal val="0"/>
                                          </p:val>
                                        </p:tav>
                                        <p:tav tm="100000">
                                          <p:val>
                                            <p:fltVal val="1"/>
                                          </p:val>
                                        </p:tav>
                                      </p:tavLst>
                                    </p:anim>
                                    <p:animScale>
                                      <p:cBhvr>
                                        <p:cTn id="55" dur="26">
                                          <p:stCondLst>
                                            <p:cond delay="650"/>
                                          </p:stCondLst>
                                        </p:cTn>
                                        <p:tgtEl>
                                          <p:spTgt spid="608"/>
                                        </p:tgtEl>
                                      </p:cBhvr>
                                      <p:to x="100000" y="60000"/>
                                    </p:animScale>
                                    <p:animScale>
                                      <p:cBhvr>
                                        <p:cTn id="56" dur="166" decel="50000">
                                          <p:stCondLst>
                                            <p:cond delay="676"/>
                                          </p:stCondLst>
                                        </p:cTn>
                                        <p:tgtEl>
                                          <p:spTgt spid="608"/>
                                        </p:tgtEl>
                                      </p:cBhvr>
                                      <p:to x="100000" y="100000"/>
                                    </p:animScale>
                                    <p:animScale>
                                      <p:cBhvr>
                                        <p:cTn id="57" dur="26">
                                          <p:stCondLst>
                                            <p:cond delay="1312"/>
                                          </p:stCondLst>
                                        </p:cTn>
                                        <p:tgtEl>
                                          <p:spTgt spid="608"/>
                                        </p:tgtEl>
                                      </p:cBhvr>
                                      <p:to x="100000" y="80000"/>
                                    </p:animScale>
                                    <p:animScale>
                                      <p:cBhvr>
                                        <p:cTn id="58" dur="166" decel="50000">
                                          <p:stCondLst>
                                            <p:cond delay="1338"/>
                                          </p:stCondLst>
                                        </p:cTn>
                                        <p:tgtEl>
                                          <p:spTgt spid="608"/>
                                        </p:tgtEl>
                                      </p:cBhvr>
                                      <p:to x="100000" y="100000"/>
                                    </p:animScale>
                                    <p:animScale>
                                      <p:cBhvr>
                                        <p:cTn id="59" dur="26">
                                          <p:stCondLst>
                                            <p:cond delay="1642"/>
                                          </p:stCondLst>
                                        </p:cTn>
                                        <p:tgtEl>
                                          <p:spTgt spid="608"/>
                                        </p:tgtEl>
                                      </p:cBhvr>
                                      <p:to x="100000" y="90000"/>
                                    </p:animScale>
                                    <p:animScale>
                                      <p:cBhvr>
                                        <p:cTn id="60" dur="166" decel="50000">
                                          <p:stCondLst>
                                            <p:cond delay="1668"/>
                                          </p:stCondLst>
                                        </p:cTn>
                                        <p:tgtEl>
                                          <p:spTgt spid="608"/>
                                        </p:tgtEl>
                                      </p:cBhvr>
                                      <p:to x="100000" y="100000"/>
                                    </p:animScale>
                                    <p:animScale>
                                      <p:cBhvr>
                                        <p:cTn id="61" dur="26">
                                          <p:stCondLst>
                                            <p:cond delay="1808"/>
                                          </p:stCondLst>
                                        </p:cTn>
                                        <p:tgtEl>
                                          <p:spTgt spid="608"/>
                                        </p:tgtEl>
                                      </p:cBhvr>
                                      <p:to x="100000" y="95000"/>
                                    </p:animScale>
                                    <p:animScale>
                                      <p:cBhvr>
                                        <p:cTn id="62" dur="166" decel="50000">
                                          <p:stCondLst>
                                            <p:cond delay="1834"/>
                                          </p:stCondLst>
                                        </p:cTn>
                                        <p:tgtEl>
                                          <p:spTgt spid="608"/>
                                        </p:tgtEl>
                                      </p:cBhvr>
                                      <p:to x="100000" y="100000"/>
                                    </p:animScale>
                                  </p:childTnLst>
                                </p:cTn>
                              </p:par>
                              <p:par>
                                <p:cTn id="63" presetID="14" presetClass="entr" presetSubtype="10" fill="hold" grpId="0" nodeType="withEffect">
                                  <p:stCondLst>
                                    <p:cond delay="0"/>
                                  </p:stCondLst>
                                  <p:childTnLst>
                                    <p:set>
                                      <p:cBhvr>
                                        <p:cTn id="64" dur="1" fill="hold">
                                          <p:stCondLst>
                                            <p:cond delay="0"/>
                                          </p:stCondLst>
                                        </p:cTn>
                                        <p:tgtEl>
                                          <p:spTgt spid="610"/>
                                        </p:tgtEl>
                                        <p:attrNameLst>
                                          <p:attrName>style.visibility</p:attrName>
                                        </p:attrNameLst>
                                      </p:cBhvr>
                                      <p:to>
                                        <p:strVal val="visible"/>
                                      </p:to>
                                    </p:set>
                                    <p:animEffect transition="in" filter="randombar(horizontal)">
                                      <p:cBhvr>
                                        <p:cTn id="65" dur="500"/>
                                        <p:tgtEl>
                                          <p:spTgt spid="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 grpId="0"/>
      <p:bldP spid="611" grpId="0"/>
      <p:bldP spid="6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1eff648a2bb_4_36"/>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5600"/>
              <a:buFont typeface="Twentieth Century"/>
              <a:buNone/>
            </a:pPr>
            <a:r>
              <a:rPr lang="en-US" sz="5600" b="1"/>
              <a:t>THANK YOU!</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10"/>
          <p:cNvSpPr txBox="1">
            <a:spLocks noGrp="1"/>
          </p:cNvSpPr>
          <p:nvPr>
            <p:ph type="body" idx="1"/>
          </p:nvPr>
        </p:nvSpPr>
        <p:spPr>
          <a:xfrm>
            <a:off x="1141400" y="4672626"/>
            <a:ext cx="9906000" cy="1118700"/>
          </a:xfrm>
          <a:prstGeom prst="rect">
            <a:avLst/>
          </a:prstGeom>
          <a:noFill/>
          <a:ln>
            <a:noFill/>
          </a:ln>
        </p:spPr>
        <p:txBody>
          <a:bodyPr spcFirstLastPara="1" wrap="square" lIns="91425" tIns="45700" rIns="91425" bIns="45700" anchor="t" anchorCtr="0">
            <a:normAutofit/>
          </a:bodyPr>
          <a:lstStyle/>
          <a:p>
            <a:pPr marL="228600" lvl="0" indent="-38100" algn="l" rtl="0">
              <a:lnSpc>
                <a:spcPct val="120000"/>
              </a:lnSpc>
              <a:spcBef>
                <a:spcPts val="0"/>
              </a:spcBef>
              <a:spcAft>
                <a:spcPts val="0"/>
              </a:spcAft>
              <a:buClr>
                <a:schemeClr val="lt1"/>
              </a:buClr>
              <a:buSzPts val="3000"/>
              <a:buNone/>
            </a:pPr>
            <a:endParaRPr/>
          </a:p>
        </p:txBody>
      </p:sp>
      <p:sp>
        <p:nvSpPr>
          <p:cNvPr id="624" name="Google Shape;624;p10"/>
          <p:cNvSpPr txBox="1">
            <a:spLocks noGrp="1"/>
          </p:cNvSpPr>
          <p:nvPr>
            <p:ph type="title"/>
          </p:nvPr>
        </p:nvSpPr>
        <p:spPr>
          <a:xfrm>
            <a:off x="1141411" y="1515818"/>
            <a:ext cx="99060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800"/>
              <a:buFont typeface="Calibri"/>
              <a:buNone/>
            </a:pPr>
            <a:r>
              <a:rPr lang="en-US" b="1"/>
              <a:t>DATA ETHICS CONSIDERATIONS </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11"/>
          <p:cNvSpPr txBox="1"/>
          <p:nvPr/>
        </p:nvSpPr>
        <p:spPr>
          <a:xfrm>
            <a:off x="1943900" y="1569625"/>
            <a:ext cx="8548500" cy="4494600"/>
          </a:xfrm>
          <a:prstGeom prst="rect">
            <a:avLst/>
          </a:prstGeom>
          <a:noFill/>
          <a:ln>
            <a:noFill/>
          </a:ln>
        </p:spPr>
        <p:txBody>
          <a:bodyPr spcFirstLastPara="1" wrap="square" lIns="91425" tIns="91425" rIns="91425" bIns="91425" anchor="t" anchorCtr="0">
            <a:spAutoFit/>
          </a:bodyPr>
          <a:lstStyle/>
          <a:p>
            <a:pPr marL="457200" lvl="0" indent="-406400" algn="l" rtl="0">
              <a:spcBef>
                <a:spcPts val="0"/>
              </a:spcBef>
              <a:spcAft>
                <a:spcPts val="0"/>
              </a:spcAft>
              <a:buClr>
                <a:schemeClr val="lt1"/>
              </a:buClr>
              <a:buSzPts val="2800"/>
              <a:buFont typeface="Twentieth Century"/>
              <a:buChar char="●"/>
            </a:pPr>
            <a:r>
              <a:rPr lang="en-US" sz="2800">
                <a:solidFill>
                  <a:schemeClr val="lt1"/>
                </a:solidFill>
                <a:latin typeface="Twentieth Century"/>
                <a:ea typeface="Twentieth Century"/>
                <a:cs typeface="Twentieth Century"/>
                <a:sym typeface="Twentieth Century"/>
              </a:rPr>
              <a:t>Datasets used in the project have been sourced from public APIs. To best of our knowledge no biased datasets have been used for the analysis.</a:t>
            </a:r>
            <a:endParaRPr sz="2800">
              <a:solidFill>
                <a:schemeClr val="lt1"/>
              </a:solidFill>
              <a:latin typeface="Twentieth Century"/>
              <a:ea typeface="Twentieth Century"/>
              <a:cs typeface="Twentieth Century"/>
              <a:sym typeface="Twentieth Century"/>
            </a:endParaRPr>
          </a:p>
          <a:p>
            <a:pPr marL="457200" lvl="0" indent="0" algn="l" rtl="0">
              <a:spcBef>
                <a:spcPts val="0"/>
              </a:spcBef>
              <a:spcAft>
                <a:spcPts val="0"/>
              </a:spcAft>
              <a:buNone/>
            </a:pPr>
            <a:endParaRPr sz="2800">
              <a:solidFill>
                <a:schemeClr val="lt1"/>
              </a:solidFill>
              <a:latin typeface="Twentieth Century"/>
              <a:ea typeface="Twentieth Century"/>
              <a:cs typeface="Twentieth Century"/>
              <a:sym typeface="Twentieth Century"/>
            </a:endParaRPr>
          </a:p>
          <a:p>
            <a:pPr marL="457200" lvl="0" indent="-406400" algn="l" rtl="0">
              <a:spcBef>
                <a:spcPts val="0"/>
              </a:spcBef>
              <a:spcAft>
                <a:spcPts val="0"/>
              </a:spcAft>
              <a:buClr>
                <a:schemeClr val="lt1"/>
              </a:buClr>
              <a:buSzPts val="2800"/>
              <a:buFont typeface="Twentieth Century"/>
              <a:buChar char="●"/>
            </a:pPr>
            <a:r>
              <a:rPr lang="en-US" sz="2800">
                <a:solidFill>
                  <a:schemeClr val="lt1"/>
                </a:solidFill>
                <a:latin typeface="Twentieth Century"/>
                <a:ea typeface="Twentieth Century"/>
                <a:cs typeface="Twentieth Century"/>
                <a:sym typeface="Twentieth Century"/>
              </a:rPr>
              <a:t>Information referenced (data, code - open source, statistical information) for the project has been listed in Resources section.</a:t>
            </a:r>
            <a:endParaRPr sz="2800">
              <a:solidFill>
                <a:schemeClr val="lt1"/>
              </a:solidFill>
              <a:latin typeface="Twentieth Century"/>
              <a:ea typeface="Twentieth Century"/>
              <a:cs typeface="Twentieth Century"/>
              <a:sym typeface="Twentieth Century"/>
            </a:endParaRPr>
          </a:p>
          <a:p>
            <a:pPr marL="457200" lvl="0" indent="0" algn="l" rtl="0">
              <a:spcBef>
                <a:spcPts val="0"/>
              </a:spcBef>
              <a:spcAft>
                <a:spcPts val="0"/>
              </a:spcAft>
              <a:buNone/>
            </a:pPr>
            <a:endParaRPr sz="2800">
              <a:solidFill>
                <a:schemeClr val="lt1"/>
              </a:solidFill>
              <a:latin typeface="Twentieth Century"/>
              <a:ea typeface="Twentieth Century"/>
              <a:cs typeface="Twentieth Century"/>
              <a:sym typeface="Twentieth Century"/>
            </a:endParaRPr>
          </a:p>
          <a:p>
            <a:pPr marL="457200" lvl="0" indent="-406400" algn="l" rtl="0">
              <a:spcBef>
                <a:spcPts val="0"/>
              </a:spcBef>
              <a:spcAft>
                <a:spcPts val="0"/>
              </a:spcAft>
              <a:buClr>
                <a:schemeClr val="lt1"/>
              </a:buClr>
              <a:buSzPts val="2800"/>
              <a:buFont typeface="Twentieth Century"/>
              <a:buChar char="●"/>
            </a:pPr>
            <a:r>
              <a:rPr lang="en-US" sz="2800">
                <a:solidFill>
                  <a:schemeClr val="lt1"/>
                </a:solidFill>
                <a:latin typeface="Twentieth Century"/>
                <a:ea typeface="Twentieth Century"/>
                <a:cs typeface="Twentieth Century"/>
                <a:sym typeface="Twentieth Century"/>
              </a:rPr>
              <a:t>No personal information has been used (without consent) for any analysis.</a:t>
            </a:r>
            <a:endParaRPr sz="28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g2b58da29e88_0_5"/>
          <p:cNvSpPr txBox="1">
            <a:spLocks noGrp="1"/>
          </p:cNvSpPr>
          <p:nvPr>
            <p:ph type="title"/>
          </p:nvPr>
        </p:nvSpPr>
        <p:spPr>
          <a:xfrm>
            <a:off x="1141411" y="1419226"/>
            <a:ext cx="99060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800"/>
              <a:buFont typeface="Calibri"/>
              <a:buNone/>
            </a:pPr>
            <a:r>
              <a:rPr lang="en-US" b="1"/>
              <a:t>RESOURCES</a:t>
            </a:r>
            <a:endParaRPr b="1"/>
          </a:p>
        </p:txBody>
      </p:sp>
      <p:sp>
        <p:nvSpPr>
          <p:cNvPr id="635" name="Google Shape;635;g2b58da29e88_0_5"/>
          <p:cNvSpPr txBox="1">
            <a:spLocks noGrp="1"/>
          </p:cNvSpPr>
          <p:nvPr>
            <p:ph type="body" idx="1"/>
          </p:nvPr>
        </p:nvSpPr>
        <p:spPr>
          <a:xfrm>
            <a:off x="1141411" y="4424362"/>
            <a:ext cx="9906000" cy="13749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2500"/>
              <a:buNone/>
            </a:pPr>
            <a:endParaRPr sz="20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1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endParaRPr/>
          </a:p>
        </p:txBody>
      </p:sp>
      <p:sp>
        <p:nvSpPr>
          <p:cNvPr id="641" name="Google Shape;641;p12"/>
          <p:cNvSpPr txBox="1">
            <a:spLocks noGrp="1"/>
          </p:cNvSpPr>
          <p:nvPr>
            <p:ph type="body" idx="1"/>
          </p:nvPr>
        </p:nvSpPr>
        <p:spPr>
          <a:xfrm>
            <a:off x="1141400" y="2249474"/>
            <a:ext cx="9906000" cy="3811500"/>
          </a:xfrm>
          <a:prstGeom prst="rect">
            <a:avLst/>
          </a:prstGeom>
          <a:noFill/>
          <a:ln>
            <a:noFill/>
          </a:ln>
        </p:spPr>
        <p:txBody>
          <a:bodyPr spcFirstLastPara="1" wrap="square" lIns="91425" tIns="45700" rIns="91425" bIns="45700" anchor="t" anchorCtr="0">
            <a:normAutofit fontScale="92500" lnSpcReduction="20000"/>
          </a:bodyPr>
          <a:lstStyle/>
          <a:p>
            <a:pPr marL="0" marR="0" lvl="0" indent="10715" algn="l" rtl="0">
              <a:lnSpc>
                <a:spcPct val="107000"/>
              </a:lnSpc>
              <a:spcBef>
                <a:spcPts val="0"/>
              </a:spcBef>
              <a:spcAft>
                <a:spcPts val="0"/>
              </a:spcAft>
              <a:buClr>
                <a:schemeClr val="lt1"/>
              </a:buClr>
              <a:buSzPct val="125000"/>
              <a:buChar char="•"/>
            </a:pPr>
            <a:r>
              <a:rPr lang="en-US" sz="1800">
                <a:latin typeface="Calibri"/>
                <a:ea typeface="Calibri"/>
                <a:cs typeface="Calibri"/>
                <a:sym typeface="Calibri"/>
              </a:rPr>
              <a:t>NREL is a national laboratory of the U.S. Department of Energy, Office of Energy Efficiency and Renewable Energy, operated by the Alliance for Sustainable Energy LLC.</a:t>
            </a:r>
            <a:r>
              <a:rPr lang="en-US"/>
              <a:t> </a:t>
            </a:r>
            <a:endParaRPr/>
          </a:p>
          <a:p>
            <a:pPr marL="685800" marR="0" lvl="1" indent="-217884" algn="l" rtl="0">
              <a:lnSpc>
                <a:spcPct val="107000"/>
              </a:lnSpc>
              <a:spcBef>
                <a:spcPts val="0"/>
              </a:spcBef>
              <a:spcAft>
                <a:spcPts val="0"/>
              </a:spcAft>
              <a:buClr>
                <a:srgbClr val="00FFFF"/>
              </a:buClr>
              <a:buSzPct val="122787"/>
              <a:buChar char="▪"/>
            </a:pPr>
            <a:r>
              <a:rPr lang="en-US" sz="1832">
                <a:solidFill>
                  <a:srgbClr val="00FFFF"/>
                </a:solidFill>
                <a:latin typeface="Calibri"/>
                <a:ea typeface="Calibri"/>
                <a:cs typeface="Calibri"/>
                <a:sym typeface="Calibri"/>
              </a:rPr>
              <a:t>API: </a:t>
            </a:r>
            <a:r>
              <a:rPr lang="en-US" sz="1832" u="sng">
                <a:solidFill>
                  <a:srgbClr val="00FFFF"/>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https://developer.nrel.gov/docs/transportation/alt-fuel-stations-v1/</a:t>
            </a:r>
            <a:endParaRPr sz="2232" u="sng">
              <a:solidFill>
                <a:srgbClr val="00FFFF"/>
              </a:solidFill>
              <a:latin typeface="Calibri"/>
              <a:ea typeface="Calibri"/>
              <a:cs typeface="Calibri"/>
              <a:sym typeface="Calibri"/>
              <a:hlinkClick r:id="rId4">
                <a:extLst>
                  <a:ext uri="{A12FA001-AC4F-418D-AE19-62706E023703}">
                    <ahyp:hlinkClr xmlns:ahyp="http://schemas.microsoft.com/office/drawing/2018/hyperlinkcolor" val="tx"/>
                  </a:ext>
                </a:extLst>
              </a:hlinkClick>
            </a:endParaRPr>
          </a:p>
          <a:p>
            <a:pPr marL="0" marR="0" lvl="0" indent="10715" algn="l" rtl="0">
              <a:lnSpc>
                <a:spcPct val="107000"/>
              </a:lnSpc>
              <a:spcBef>
                <a:spcPts val="800"/>
              </a:spcBef>
              <a:spcAft>
                <a:spcPts val="0"/>
              </a:spcAft>
              <a:buClr>
                <a:schemeClr val="lt1"/>
              </a:buClr>
              <a:buSzPct val="125000"/>
              <a:buChar char="•"/>
            </a:pPr>
            <a:r>
              <a:rPr lang="en-US" sz="1800" u="sng">
                <a:solidFill>
                  <a:schemeClr val="hlink"/>
                </a:solidFill>
                <a:latin typeface="Calibri"/>
                <a:ea typeface="Calibri"/>
                <a:cs typeface="Calibri"/>
                <a:sym typeface="Calibri"/>
                <a:hlinkClick r:id="rId4"/>
              </a:rPr>
              <a:t>https://geopandas.org/en/stable/docs/user_guide/interactive_mapping.html</a:t>
            </a:r>
            <a:endParaRPr sz="1800">
              <a:latin typeface="Calibri"/>
              <a:ea typeface="Calibri"/>
              <a:cs typeface="Calibri"/>
              <a:sym typeface="Calibri"/>
            </a:endParaRPr>
          </a:p>
          <a:p>
            <a:pPr marL="0" marR="0" lvl="0" indent="10715" algn="l" rtl="0">
              <a:lnSpc>
                <a:spcPct val="107000"/>
              </a:lnSpc>
              <a:spcBef>
                <a:spcPts val="800"/>
              </a:spcBef>
              <a:spcAft>
                <a:spcPts val="0"/>
              </a:spcAft>
              <a:buClr>
                <a:schemeClr val="lt1"/>
              </a:buClr>
              <a:buSzPct val="125000"/>
              <a:buChar char="•"/>
            </a:pPr>
            <a:r>
              <a:rPr lang="en-US" sz="1800" u="sng">
                <a:solidFill>
                  <a:schemeClr val="hlink"/>
                </a:solidFill>
                <a:latin typeface="Calibri"/>
                <a:ea typeface="Calibri"/>
                <a:cs typeface="Calibri"/>
                <a:sym typeface="Calibri"/>
                <a:hlinkClick r:id="rId5"/>
              </a:rPr>
              <a:t>https://medium.com/@insightsbees/how-to-use-python-folium-to-create-a-choropleth-map-c8cee104455f</a:t>
            </a:r>
            <a:endParaRPr sz="1800">
              <a:latin typeface="Calibri"/>
              <a:ea typeface="Calibri"/>
              <a:cs typeface="Calibri"/>
              <a:sym typeface="Calibri"/>
            </a:endParaRPr>
          </a:p>
          <a:p>
            <a:pPr marL="0" marR="0" lvl="0" indent="10715" algn="l" rtl="0">
              <a:lnSpc>
                <a:spcPct val="107000"/>
              </a:lnSpc>
              <a:spcBef>
                <a:spcPts val="800"/>
              </a:spcBef>
              <a:spcAft>
                <a:spcPts val="0"/>
              </a:spcAft>
              <a:buClr>
                <a:schemeClr val="lt1"/>
              </a:buClr>
              <a:buSzPct val="125000"/>
              <a:buChar char="•"/>
            </a:pPr>
            <a:r>
              <a:rPr lang="en-US" sz="1800" u="sng">
                <a:solidFill>
                  <a:schemeClr val="hlink"/>
                </a:solidFill>
                <a:latin typeface="Calibri"/>
                <a:ea typeface="Calibri"/>
                <a:cs typeface="Calibri"/>
                <a:sym typeface="Calibri"/>
                <a:hlinkClick r:id="rId6"/>
              </a:rPr>
              <a:t>https://www.cars.com/articles/how-well-do-electric-cars-work-in-cold-weather-459914/</a:t>
            </a:r>
            <a:endParaRPr sz="1800">
              <a:latin typeface="Calibri"/>
              <a:ea typeface="Calibri"/>
              <a:cs typeface="Calibri"/>
              <a:sym typeface="Calibri"/>
            </a:endParaRPr>
          </a:p>
          <a:p>
            <a:pPr marL="0" marR="0" lvl="0" indent="37147" algn="l" rtl="0">
              <a:lnSpc>
                <a:spcPct val="107000"/>
              </a:lnSpc>
              <a:spcBef>
                <a:spcPts val="800"/>
              </a:spcBef>
              <a:spcAft>
                <a:spcPts val="0"/>
              </a:spcAft>
              <a:buSzPct val="100000"/>
              <a:buFont typeface="Calibri"/>
              <a:buChar char="•"/>
            </a:pPr>
            <a:r>
              <a:rPr lang="en-US" sz="1800" u="sng">
                <a:solidFill>
                  <a:schemeClr val="hlink"/>
                </a:solidFill>
                <a:latin typeface="Calibri"/>
                <a:ea typeface="Calibri"/>
                <a:cs typeface="Calibri"/>
                <a:sym typeface="Calibri"/>
                <a:hlinkClick r:id="rId7"/>
              </a:rPr>
              <a:t>https://www.caranddriver.com/news/a46340514/ev-sales-are-just-getting-started/</a:t>
            </a:r>
            <a:endParaRPr sz="1800">
              <a:latin typeface="Calibri"/>
              <a:ea typeface="Calibri"/>
              <a:cs typeface="Calibri"/>
              <a:sym typeface="Calibri"/>
            </a:endParaRPr>
          </a:p>
          <a:p>
            <a:pPr marL="0" marR="0" lvl="0" indent="37147" algn="l" rtl="0">
              <a:lnSpc>
                <a:spcPct val="107000"/>
              </a:lnSpc>
              <a:spcBef>
                <a:spcPts val="800"/>
              </a:spcBef>
              <a:spcAft>
                <a:spcPts val="0"/>
              </a:spcAft>
              <a:buSzPct val="100000"/>
              <a:buFont typeface="Calibri"/>
              <a:buChar char="•"/>
            </a:pPr>
            <a:r>
              <a:rPr lang="en-US" sz="1800" u="sng">
                <a:solidFill>
                  <a:schemeClr val="hlink"/>
                </a:solidFill>
                <a:latin typeface="Calibri"/>
                <a:ea typeface="Calibri"/>
                <a:cs typeface="Calibri"/>
                <a:sym typeface="Calibri"/>
                <a:hlinkClick r:id="rId8"/>
              </a:rPr>
              <a:t>https://www.cbsnews.com/news/electric-cars-ap-norc-poll-should-i-buy-an-ev/</a:t>
            </a:r>
            <a:endParaRPr sz="1800">
              <a:latin typeface="Calibri"/>
              <a:ea typeface="Calibri"/>
              <a:cs typeface="Calibri"/>
              <a:sym typeface="Calibri"/>
            </a:endParaRPr>
          </a:p>
          <a:p>
            <a:pPr marL="0" marR="0" lvl="0" indent="37147" algn="l" rtl="0">
              <a:lnSpc>
                <a:spcPct val="107000"/>
              </a:lnSpc>
              <a:spcBef>
                <a:spcPts val="800"/>
              </a:spcBef>
              <a:spcAft>
                <a:spcPts val="0"/>
              </a:spcAft>
              <a:buSzPct val="100000"/>
              <a:buFont typeface="Calibri"/>
              <a:buChar char="•"/>
            </a:pPr>
            <a:r>
              <a:rPr lang="en-US" sz="1800" u="sng">
                <a:solidFill>
                  <a:schemeClr val="hlink"/>
                </a:solidFill>
                <a:latin typeface="Calibri"/>
                <a:ea typeface="Calibri"/>
                <a:cs typeface="Calibri"/>
                <a:sym typeface="Calibri"/>
                <a:hlinkClick r:id="rId9"/>
              </a:rPr>
              <a:t>https://nbviewer.org/gist/talbertc-usgs/18f8901fc98f109f2b71156cf3ac81cd</a:t>
            </a:r>
            <a:endParaRPr sz="1800">
              <a:latin typeface="Calibri"/>
              <a:ea typeface="Calibri"/>
              <a:cs typeface="Calibri"/>
              <a:sym typeface="Calibri"/>
            </a:endParaRPr>
          </a:p>
          <a:p>
            <a:pPr marL="0" marR="0" lvl="0" indent="37147" algn="l" rtl="0">
              <a:lnSpc>
                <a:spcPct val="107000"/>
              </a:lnSpc>
              <a:spcBef>
                <a:spcPts val="800"/>
              </a:spcBef>
              <a:spcAft>
                <a:spcPts val="0"/>
              </a:spcAft>
              <a:buSzPct val="100000"/>
              <a:buFont typeface="Calibri"/>
              <a:buChar char="•"/>
            </a:pPr>
            <a:r>
              <a:rPr lang="en-US" sz="1800" u="sng">
                <a:solidFill>
                  <a:schemeClr val="hlink"/>
                </a:solidFill>
                <a:latin typeface="Calibri"/>
                <a:ea typeface="Calibri"/>
                <a:cs typeface="Calibri"/>
                <a:sym typeface="Calibri"/>
                <a:hlinkClick r:id="rId10"/>
              </a:rPr>
              <a:t>https://www.currentresults.com/Weather/US/average-state-temperatures-in-winter.php</a:t>
            </a:r>
            <a:endParaRPr sz="1800">
              <a:latin typeface="Calibri"/>
              <a:ea typeface="Calibri"/>
              <a:cs typeface="Calibri"/>
              <a:sym typeface="Calibri"/>
            </a:endParaRPr>
          </a:p>
          <a:p>
            <a:pPr marL="0" marR="0" lvl="0" indent="37147" algn="l" rtl="0">
              <a:lnSpc>
                <a:spcPct val="107000"/>
              </a:lnSpc>
              <a:spcBef>
                <a:spcPts val="800"/>
              </a:spcBef>
              <a:spcAft>
                <a:spcPts val="0"/>
              </a:spcAft>
              <a:buSzPct val="100000"/>
              <a:buFont typeface="Calibri"/>
              <a:buChar char="•"/>
            </a:pPr>
            <a:r>
              <a:rPr lang="en-US" sz="1800">
                <a:latin typeface="Calibri"/>
                <a:ea typeface="Calibri"/>
                <a:cs typeface="Calibri"/>
                <a:sym typeface="Calibri"/>
              </a:rPr>
              <a:t>xxx</a:t>
            </a:r>
            <a:endParaRPr sz="18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13"/>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800"/>
              <a:buFont typeface="Calibri"/>
              <a:buNone/>
            </a:pPr>
            <a:r>
              <a:rPr lang="en-US" b="1"/>
              <a:t>PROJECT TASK BREAKDOWN</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graphicFrame>
        <p:nvGraphicFramePr>
          <p:cNvPr id="651" name="Google Shape;651;p14"/>
          <p:cNvGraphicFramePr/>
          <p:nvPr/>
        </p:nvGraphicFramePr>
        <p:xfrm>
          <a:off x="1653872" y="1208599"/>
          <a:ext cx="3000000" cy="3000000"/>
        </p:xfrm>
        <a:graphic>
          <a:graphicData uri="http://schemas.openxmlformats.org/drawingml/2006/table">
            <a:tbl>
              <a:tblPr firstRow="1" bandRow="1">
                <a:noFill/>
                <a:tableStyleId>{5A6B9F43-B4A2-409F-9C15-10C75FFE3584}</a:tableStyleId>
              </a:tblPr>
              <a:tblGrid>
                <a:gridCol w="6865800">
                  <a:extLst>
                    <a:ext uri="{9D8B030D-6E8A-4147-A177-3AD203B41FA5}">
                      <a16:colId xmlns:a16="http://schemas.microsoft.com/office/drawing/2014/main" val="20000"/>
                    </a:ext>
                  </a:extLst>
                </a:gridCol>
                <a:gridCol w="2198675">
                  <a:extLst>
                    <a:ext uri="{9D8B030D-6E8A-4147-A177-3AD203B41FA5}">
                      <a16:colId xmlns:a16="http://schemas.microsoft.com/office/drawing/2014/main" val="20001"/>
                    </a:ext>
                  </a:extLst>
                </a:gridCol>
              </a:tblGrid>
              <a:tr h="419250">
                <a:tc>
                  <a:txBody>
                    <a:bodyPr/>
                    <a:lstStyle/>
                    <a:p>
                      <a:pPr marL="0" marR="0" lvl="0" indent="0" algn="l" rtl="0">
                        <a:spcBef>
                          <a:spcPts val="0"/>
                        </a:spcBef>
                        <a:spcAft>
                          <a:spcPts val="0"/>
                        </a:spcAft>
                        <a:buNone/>
                      </a:pPr>
                      <a:r>
                        <a:rPr lang="en-US" sz="2000" u="none" strike="noStrike" cap="none">
                          <a:latin typeface="Bell MT"/>
                          <a:ea typeface="Bell MT"/>
                          <a:cs typeface="Bell MT"/>
                          <a:sym typeface="Bell MT"/>
                        </a:rPr>
                        <a:t>Task</a:t>
                      </a:r>
                      <a:endParaRPr sz="2000">
                        <a:latin typeface="Bell MT"/>
                        <a:ea typeface="Bell MT"/>
                        <a:cs typeface="Bell MT"/>
                        <a:sym typeface="Bell MT"/>
                      </a:endParaRPr>
                    </a:p>
                  </a:txBody>
                  <a:tcPr marL="91450" marR="91450" marT="45725" marB="45725">
                    <a:solidFill>
                      <a:srgbClr val="1F858D"/>
                    </a:solidFill>
                  </a:tcPr>
                </a:tc>
                <a:tc>
                  <a:txBody>
                    <a:bodyPr/>
                    <a:lstStyle/>
                    <a:p>
                      <a:pPr marL="0" marR="0" lvl="0" indent="0" algn="l" rtl="0">
                        <a:spcBef>
                          <a:spcPts val="0"/>
                        </a:spcBef>
                        <a:spcAft>
                          <a:spcPts val="0"/>
                        </a:spcAft>
                        <a:buNone/>
                      </a:pPr>
                      <a:r>
                        <a:rPr lang="en-US" sz="2000">
                          <a:latin typeface="Bell MT"/>
                          <a:ea typeface="Bell MT"/>
                          <a:cs typeface="Bell MT"/>
                          <a:sym typeface="Bell MT"/>
                        </a:rPr>
                        <a:t>Contributors</a:t>
                      </a:r>
                      <a:endParaRPr sz="2000">
                        <a:latin typeface="Bell MT"/>
                        <a:ea typeface="Bell MT"/>
                        <a:cs typeface="Bell MT"/>
                        <a:sym typeface="Bell MT"/>
                      </a:endParaRPr>
                    </a:p>
                  </a:txBody>
                  <a:tcPr marL="91450" marR="91450" marT="45725" marB="45725">
                    <a:solidFill>
                      <a:srgbClr val="1F858D"/>
                    </a:solidFill>
                  </a:tcPr>
                </a:tc>
                <a:extLst>
                  <a:ext uri="{0D108BD9-81ED-4DB2-BD59-A6C34878D82A}">
                    <a16:rowId xmlns:a16="http://schemas.microsoft.com/office/drawing/2014/main" val="10000"/>
                  </a:ext>
                </a:extLst>
              </a:tr>
              <a:tr h="419250">
                <a:tc>
                  <a:txBody>
                    <a:bodyPr/>
                    <a:lstStyle/>
                    <a:p>
                      <a:pPr marL="0" marR="0" lvl="0" indent="0" algn="l" rtl="0">
                        <a:spcBef>
                          <a:spcPts val="0"/>
                        </a:spcBef>
                        <a:spcAft>
                          <a:spcPts val="0"/>
                        </a:spcAft>
                        <a:buNone/>
                      </a:pPr>
                      <a:r>
                        <a:rPr lang="en-US" sz="1400" b="1">
                          <a:latin typeface="Bell MT"/>
                          <a:ea typeface="Bell MT"/>
                          <a:cs typeface="Bell MT"/>
                          <a:sym typeface="Bell MT"/>
                        </a:rPr>
                        <a:t>Project Ideas</a:t>
                      </a:r>
                      <a:endParaRPr sz="1400" b="1">
                        <a:latin typeface="Bell MT"/>
                        <a:ea typeface="Bell MT"/>
                        <a:cs typeface="Bell MT"/>
                        <a:sym typeface="Bell MT"/>
                      </a:endParaRPr>
                    </a:p>
                  </a:txBody>
                  <a:tcPr marL="91450" marR="91450" marT="45725" marB="45725"/>
                </a:tc>
                <a:tc>
                  <a:txBody>
                    <a:bodyPr/>
                    <a:lstStyle/>
                    <a:p>
                      <a:pPr marL="0" marR="0" lvl="0" indent="0" algn="l" rtl="0">
                        <a:spcBef>
                          <a:spcPts val="0"/>
                        </a:spcBef>
                        <a:spcAft>
                          <a:spcPts val="0"/>
                        </a:spcAft>
                        <a:buNone/>
                      </a:pPr>
                      <a:r>
                        <a:rPr lang="en-US" sz="1400" b="1">
                          <a:latin typeface="Bell MT"/>
                          <a:ea typeface="Bell MT"/>
                          <a:cs typeface="Bell MT"/>
                          <a:sym typeface="Bell MT"/>
                        </a:rPr>
                        <a:t>All</a:t>
                      </a:r>
                      <a:endParaRPr sz="1400" b="1">
                        <a:latin typeface="Bell MT"/>
                        <a:ea typeface="Bell MT"/>
                        <a:cs typeface="Bell MT"/>
                        <a:sym typeface="Bell MT"/>
                      </a:endParaRPr>
                    </a:p>
                  </a:txBody>
                  <a:tcPr marL="91450" marR="91450" marT="45725" marB="45725"/>
                </a:tc>
                <a:extLst>
                  <a:ext uri="{0D108BD9-81ED-4DB2-BD59-A6C34878D82A}">
                    <a16:rowId xmlns:a16="http://schemas.microsoft.com/office/drawing/2014/main" val="10001"/>
                  </a:ext>
                </a:extLst>
              </a:tr>
              <a:tr h="419250">
                <a:tc>
                  <a:txBody>
                    <a:bodyPr/>
                    <a:lstStyle/>
                    <a:p>
                      <a:pPr marL="0" marR="0" lvl="0" indent="0" algn="l" rtl="0">
                        <a:spcBef>
                          <a:spcPts val="0"/>
                        </a:spcBef>
                        <a:spcAft>
                          <a:spcPts val="0"/>
                        </a:spcAft>
                        <a:buNone/>
                      </a:pPr>
                      <a:r>
                        <a:rPr lang="en-US" sz="1400" b="1">
                          <a:latin typeface="Bell MT"/>
                          <a:ea typeface="Bell MT"/>
                          <a:cs typeface="Bell MT"/>
                          <a:sym typeface="Bell MT"/>
                        </a:rPr>
                        <a:t>Finding Data Sources </a:t>
                      </a:r>
                      <a:endParaRPr sz="1400" b="1">
                        <a:latin typeface="Bell MT"/>
                        <a:ea typeface="Bell MT"/>
                        <a:cs typeface="Bell MT"/>
                        <a:sym typeface="Bell MT"/>
                      </a:endParaRPr>
                    </a:p>
                  </a:txBody>
                  <a:tcPr marL="91450" marR="91450" marT="45725" marB="45725"/>
                </a:tc>
                <a:tc>
                  <a:txBody>
                    <a:bodyPr/>
                    <a:lstStyle/>
                    <a:p>
                      <a:pPr marL="0" marR="0" lvl="0" indent="0" algn="l" rtl="0">
                        <a:spcBef>
                          <a:spcPts val="0"/>
                        </a:spcBef>
                        <a:spcAft>
                          <a:spcPts val="0"/>
                        </a:spcAft>
                        <a:buNone/>
                      </a:pPr>
                      <a:r>
                        <a:rPr lang="en-US" sz="1400" b="1">
                          <a:latin typeface="Bell MT"/>
                          <a:ea typeface="Bell MT"/>
                          <a:cs typeface="Bell MT"/>
                          <a:sym typeface="Bell MT"/>
                        </a:rPr>
                        <a:t>All</a:t>
                      </a:r>
                      <a:endParaRPr sz="1400" b="1">
                        <a:latin typeface="Bell MT"/>
                        <a:ea typeface="Bell MT"/>
                        <a:cs typeface="Bell MT"/>
                        <a:sym typeface="Bell MT"/>
                      </a:endParaRPr>
                    </a:p>
                  </a:txBody>
                  <a:tcPr marL="91450" marR="91450" marT="45725" marB="45725"/>
                </a:tc>
                <a:extLst>
                  <a:ext uri="{0D108BD9-81ED-4DB2-BD59-A6C34878D82A}">
                    <a16:rowId xmlns:a16="http://schemas.microsoft.com/office/drawing/2014/main" val="10002"/>
                  </a:ext>
                </a:extLst>
              </a:tr>
              <a:tr h="419250">
                <a:tc>
                  <a:txBody>
                    <a:bodyPr/>
                    <a:lstStyle/>
                    <a:p>
                      <a:pPr marL="0" marR="0" lvl="0" indent="0" algn="l" rtl="0">
                        <a:spcBef>
                          <a:spcPts val="0"/>
                        </a:spcBef>
                        <a:spcAft>
                          <a:spcPts val="0"/>
                        </a:spcAft>
                        <a:buNone/>
                      </a:pPr>
                      <a:r>
                        <a:rPr lang="en-US" sz="1400" b="1">
                          <a:latin typeface="Bell MT"/>
                          <a:ea typeface="Bell MT"/>
                          <a:cs typeface="Bell MT"/>
                          <a:sym typeface="Bell MT"/>
                        </a:rPr>
                        <a:t>Data Cleaning </a:t>
                      </a:r>
                      <a:endParaRPr sz="1400" b="1">
                        <a:latin typeface="Bell MT"/>
                        <a:ea typeface="Bell MT"/>
                        <a:cs typeface="Bell MT"/>
                        <a:sym typeface="Bell MT"/>
                      </a:endParaRPr>
                    </a:p>
                  </a:txBody>
                  <a:tcPr marL="91450" marR="91450" marT="45725" marB="45725"/>
                </a:tc>
                <a:tc>
                  <a:txBody>
                    <a:bodyPr/>
                    <a:lstStyle/>
                    <a:p>
                      <a:pPr marL="0" marR="0" lvl="0" indent="0" algn="l" rtl="0">
                        <a:spcBef>
                          <a:spcPts val="0"/>
                        </a:spcBef>
                        <a:spcAft>
                          <a:spcPts val="0"/>
                        </a:spcAft>
                        <a:buNone/>
                      </a:pPr>
                      <a:r>
                        <a:rPr lang="en-US" sz="1400" b="1">
                          <a:latin typeface="Bell MT"/>
                          <a:ea typeface="Bell MT"/>
                          <a:cs typeface="Bell MT"/>
                          <a:sym typeface="Bell MT"/>
                        </a:rPr>
                        <a:t>All</a:t>
                      </a:r>
                      <a:endParaRPr sz="1400" b="1">
                        <a:latin typeface="Bell MT"/>
                        <a:ea typeface="Bell MT"/>
                        <a:cs typeface="Bell MT"/>
                        <a:sym typeface="Bell MT"/>
                      </a:endParaRPr>
                    </a:p>
                  </a:txBody>
                  <a:tcPr marL="91450" marR="91450" marT="45725" marB="45725"/>
                </a:tc>
                <a:extLst>
                  <a:ext uri="{0D108BD9-81ED-4DB2-BD59-A6C34878D82A}">
                    <a16:rowId xmlns:a16="http://schemas.microsoft.com/office/drawing/2014/main" val="10003"/>
                  </a:ext>
                </a:extLst>
              </a:tr>
              <a:tr h="585800">
                <a:tc>
                  <a:txBody>
                    <a:bodyPr/>
                    <a:lstStyle/>
                    <a:p>
                      <a:pPr marL="0" marR="0" lvl="0" indent="0" algn="l" rtl="0">
                        <a:spcBef>
                          <a:spcPts val="0"/>
                        </a:spcBef>
                        <a:spcAft>
                          <a:spcPts val="0"/>
                        </a:spcAft>
                        <a:buNone/>
                      </a:pPr>
                      <a:r>
                        <a:rPr lang="en-US" sz="1400" b="1">
                          <a:latin typeface="Bell MT"/>
                          <a:ea typeface="Bell MT"/>
                          <a:cs typeface="Bell MT"/>
                          <a:sym typeface="Bell MT"/>
                        </a:rPr>
                        <a:t>Data Analysis: </a:t>
                      </a:r>
                      <a:r>
                        <a:rPr lang="en-US" sz="1400">
                          <a:latin typeface="Bell MT"/>
                          <a:ea typeface="Bell MT"/>
                          <a:cs typeface="Bell MT"/>
                          <a:sym typeface="Bell MT"/>
                        </a:rPr>
                        <a:t>Which states are the most supportive of alternative energy vehicles? (Biodiesel, Ele, Ethanol (E85), Renewable Diesel)</a:t>
                      </a:r>
                      <a:r>
                        <a:rPr lang="en-US" sz="1400" b="1">
                          <a:latin typeface="Bell MT"/>
                          <a:ea typeface="Bell MT"/>
                          <a:cs typeface="Bell MT"/>
                          <a:sym typeface="Bell MT"/>
                        </a:rPr>
                        <a:t> </a:t>
                      </a:r>
                      <a:endParaRPr sz="1400">
                        <a:latin typeface="Bell MT"/>
                        <a:ea typeface="Bell MT"/>
                        <a:cs typeface="Bell MT"/>
                        <a:sym typeface="Bell MT"/>
                      </a:endParaRPr>
                    </a:p>
                  </a:txBody>
                  <a:tcPr marL="91450" marR="91450" marT="45725" marB="45725"/>
                </a:tc>
                <a:tc>
                  <a:txBody>
                    <a:bodyPr/>
                    <a:lstStyle/>
                    <a:p>
                      <a:pPr marL="0" marR="0" lvl="0" indent="0" algn="l" rtl="0">
                        <a:spcBef>
                          <a:spcPts val="0"/>
                        </a:spcBef>
                        <a:spcAft>
                          <a:spcPts val="0"/>
                        </a:spcAft>
                        <a:buNone/>
                      </a:pPr>
                      <a:r>
                        <a:rPr lang="en-US" sz="1400" b="1">
                          <a:latin typeface="Bell MT"/>
                          <a:ea typeface="Bell MT"/>
                          <a:cs typeface="Bell MT"/>
                          <a:sym typeface="Bell MT"/>
                        </a:rPr>
                        <a:t>Vinita</a:t>
                      </a:r>
                      <a:endParaRPr sz="1400" b="1">
                        <a:latin typeface="Bell MT"/>
                        <a:ea typeface="Bell MT"/>
                        <a:cs typeface="Bell MT"/>
                        <a:sym typeface="Bell MT"/>
                      </a:endParaRPr>
                    </a:p>
                  </a:txBody>
                  <a:tcPr marL="91450" marR="91450" marT="45725" marB="45725"/>
                </a:tc>
                <a:extLst>
                  <a:ext uri="{0D108BD9-81ED-4DB2-BD59-A6C34878D82A}">
                    <a16:rowId xmlns:a16="http://schemas.microsoft.com/office/drawing/2014/main" val="10004"/>
                  </a:ext>
                </a:extLst>
              </a:tr>
              <a:tr h="827025">
                <a:tc>
                  <a:txBody>
                    <a:bodyPr/>
                    <a:lstStyle/>
                    <a:p>
                      <a:pPr marL="0" marR="0" lvl="0" indent="0" algn="l" rtl="0">
                        <a:spcBef>
                          <a:spcPts val="0"/>
                        </a:spcBef>
                        <a:spcAft>
                          <a:spcPts val="0"/>
                        </a:spcAft>
                        <a:buNone/>
                      </a:pPr>
                      <a:r>
                        <a:rPr lang="en-US" sz="1400" b="1">
                          <a:latin typeface="Bell MT"/>
                          <a:ea typeface="Bell MT"/>
                          <a:cs typeface="Bell MT"/>
                          <a:sym typeface="Bell MT"/>
                        </a:rPr>
                        <a:t>Data Analysis: </a:t>
                      </a:r>
                      <a:r>
                        <a:rPr lang="en-US">
                          <a:latin typeface="Bell MT"/>
                          <a:ea typeface="Bell MT"/>
                          <a:cs typeface="Bell MT"/>
                          <a:sym typeface="Bell MT"/>
                        </a:rPr>
                        <a:t>Which states are the most supportive of electric energy vehicles, and what charger types do they use? (Level 1, Level 2, and DC Chargers)</a:t>
                      </a:r>
                      <a:endParaRPr sz="1400">
                        <a:latin typeface="Bell MT"/>
                        <a:ea typeface="Bell MT"/>
                        <a:cs typeface="Bell MT"/>
                        <a:sym typeface="Bell MT"/>
                      </a:endParaRPr>
                    </a:p>
                  </a:txBody>
                  <a:tcPr marL="91450" marR="91450" marT="45725" marB="45725"/>
                </a:tc>
                <a:tc>
                  <a:txBody>
                    <a:bodyPr/>
                    <a:lstStyle/>
                    <a:p>
                      <a:pPr marL="0" marR="0" lvl="0" indent="0" algn="l" rtl="0">
                        <a:spcBef>
                          <a:spcPts val="0"/>
                        </a:spcBef>
                        <a:spcAft>
                          <a:spcPts val="0"/>
                        </a:spcAft>
                        <a:buNone/>
                      </a:pPr>
                      <a:r>
                        <a:rPr lang="en-US" sz="1400" b="1">
                          <a:latin typeface="Bell MT"/>
                          <a:ea typeface="Bell MT"/>
                          <a:cs typeface="Bell MT"/>
                          <a:sym typeface="Bell MT"/>
                        </a:rPr>
                        <a:t>Joe</a:t>
                      </a:r>
                      <a:endParaRPr sz="1400" b="1">
                        <a:latin typeface="Bell MT"/>
                        <a:ea typeface="Bell MT"/>
                        <a:cs typeface="Bell MT"/>
                        <a:sym typeface="Bell MT"/>
                      </a:endParaRPr>
                    </a:p>
                  </a:txBody>
                  <a:tcPr marL="91450" marR="91450" marT="45725" marB="45725"/>
                </a:tc>
                <a:extLst>
                  <a:ext uri="{0D108BD9-81ED-4DB2-BD59-A6C34878D82A}">
                    <a16:rowId xmlns:a16="http://schemas.microsoft.com/office/drawing/2014/main" val="10005"/>
                  </a:ext>
                </a:extLst>
              </a:tr>
              <a:tr h="585800">
                <a:tc>
                  <a:txBody>
                    <a:bodyPr/>
                    <a:lstStyle/>
                    <a:p>
                      <a:pPr marL="0" marR="0" lvl="0" indent="0" algn="l" rtl="0">
                        <a:spcBef>
                          <a:spcPts val="0"/>
                        </a:spcBef>
                        <a:spcAft>
                          <a:spcPts val="0"/>
                        </a:spcAft>
                        <a:buNone/>
                      </a:pPr>
                      <a:r>
                        <a:rPr lang="en-US" sz="1400" b="1">
                          <a:latin typeface="Bell MT"/>
                          <a:ea typeface="Bell MT"/>
                          <a:cs typeface="Bell MT"/>
                          <a:sym typeface="Bell MT"/>
                        </a:rPr>
                        <a:t>Data Analysis: </a:t>
                      </a:r>
                      <a:r>
                        <a:rPr lang="en-US" sz="1200">
                          <a:solidFill>
                            <a:srgbClr val="1F2328"/>
                          </a:solidFill>
                          <a:highlight>
                            <a:srgbClr val="FFFFFF"/>
                          </a:highlight>
                          <a:latin typeface="Arial"/>
                          <a:ea typeface="Arial"/>
                          <a:cs typeface="Arial"/>
                          <a:sym typeface="Arial"/>
                        </a:rPr>
                        <a:t>Which states have the most efficient electric vehicle charging infrastructure?</a:t>
                      </a:r>
                      <a:endParaRPr sz="1200">
                        <a:solidFill>
                          <a:srgbClr val="1F2328"/>
                        </a:solidFill>
                        <a:highlight>
                          <a:srgbClr val="FFFFFF"/>
                        </a:highlight>
                        <a:latin typeface="Arial"/>
                        <a:ea typeface="Arial"/>
                        <a:cs typeface="Arial"/>
                        <a:sym typeface="Arial"/>
                      </a:endParaRPr>
                    </a:p>
                    <a:p>
                      <a:pPr marL="0" lvl="0" indent="0" algn="l" rtl="0">
                        <a:lnSpc>
                          <a:spcPct val="115000"/>
                        </a:lnSpc>
                        <a:spcBef>
                          <a:spcPts val="300"/>
                        </a:spcBef>
                        <a:spcAft>
                          <a:spcPts val="0"/>
                        </a:spcAft>
                        <a:buNone/>
                      </a:pPr>
                      <a:r>
                        <a:rPr lang="en-US" sz="1200">
                          <a:solidFill>
                            <a:srgbClr val="1F2328"/>
                          </a:solidFill>
                          <a:highlight>
                            <a:srgbClr val="FFFFFF"/>
                          </a:highlight>
                          <a:latin typeface="Arial"/>
                          <a:ea typeface="Arial"/>
                          <a:cs typeface="Arial"/>
                          <a:sym typeface="Arial"/>
                        </a:rPr>
                        <a:t>Which states are not ideal to travel through with an electric vehicle in the winter months?</a:t>
                      </a:r>
                      <a:endParaRPr sz="1200">
                        <a:solidFill>
                          <a:srgbClr val="1F2328"/>
                        </a:solidFill>
                        <a:highlight>
                          <a:srgbClr val="FFFFFF"/>
                        </a:highlight>
                        <a:latin typeface="Arial"/>
                        <a:ea typeface="Arial"/>
                        <a:cs typeface="Arial"/>
                        <a:sym typeface="Arial"/>
                      </a:endParaRPr>
                    </a:p>
                    <a:p>
                      <a:pPr marL="0" marR="0" lvl="0" indent="0" algn="l" rtl="0">
                        <a:spcBef>
                          <a:spcPts val="0"/>
                        </a:spcBef>
                        <a:spcAft>
                          <a:spcPts val="0"/>
                        </a:spcAft>
                        <a:buNone/>
                      </a:pPr>
                      <a:endParaRPr>
                        <a:latin typeface="Bell MT"/>
                        <a:ea typeface="Bell MT"/>
                        <a:cs typeface="Bell MT"/>
                        <a:sym typeface="Bell MT"/>
                      </a:endParaRPr>
                    </a:p>
                  </a:txBody>
                  <a:tcPr marL="91450" marR="91450" marT="45725" marB="45725"/>
                </a:tc>
                <a:tc>
                  <a:txBody>
                    <a:bodyPr/>
                    <a:lstStyle/>
                    <a:p>
                      <a:pPr marL="0" marR="0" lvl="0" indent="0" algn="l" rtl="0">
                        <a:spcBef>
                          <a:spcPts val="0"/>
                        </a:spcBef>
                        <a:spcAft>
                          <a:spcPts val="0"/>
                        </a:spcAft>
                        <a:buNone/>
                      </a:pPr>
                      <a:r>
                        <a:rPr lang="en-US" sz="1400" b="1">
                          <a:latin typeface="Bell MT"/>
                          <a:ea typeface="Bell MT"/>
                          <a:cs typeface="Bell MT"/>
                          <a:sym typeface="Bell MT"/>
                        </a:rPr>
                        <a:t>Raghen</a:t>
                      </a:r>
                      <a:endParaRPr sz="1400" b="1">
                        <a:latin typeface="Bell MT"/>
                        <a:ea typeface="Bell MT"/>
                        <a:cs typeface="Bell MT"/>
                        <a:sym typeface="Bell MT"/>
                      </a:endParaRPr>
                    </a:p>
                  </a:txBody>
                  <a:tcPr marL="91450" marR="91450" marT="45725" marB="45725"/>
                </a:tc>
                <a:extLst>
                  <a:ext uri="{0D108BD9-81ED-4DB2-BD59-A6C34878D82A}">
                    <a16:rowId xmlns:a16="http://schemas.microsoft.com/office/drawing/2014/main" val="10006"/>
                  </a:ext>
                </a:extLst>
              </a:tr>
              <a:tr h="419250">
                <a:tc>
                  <a:txBody>
                    <a:bodyPr/>
                    <a:lstStyle/>
                    <a:p>
                      <a:pPr marL="0" marR="0" lvl="0" indent="0" algn="l" rtl="0">
                        <a:spcBef>
                          <a:spcPts val="0"/>
                        </a:spcBef>
                        <a:spcAft>
                          <a:spcPts val="0"/>
                        </a:spcAft>
                        <a:buNone/>
                      </a:pPr>
                      <a:r>
                        <a:rPr lang="en-US" sz="1400" b="1">
                          <a:latin typeface="Bell MT"/>
                          <a:ea typeface="Bell MT"/>
                          <a:cs typeface="Bell MT"/>
                          <a:sym typeface="Bell MT"/>
                        </a:rPr>
                        <a:t>Deck Creation &amp; Prep</a:t>
                      </a:r>
                      <a:endParaRPr sz="1400" b="1">
                        <a:latin typeface="Bell MT"/>
                        <a:ea typeface="Bell MT"/>
                        <a:cs typeface="Bell MT"/>
                        <a:sym typeface="Bell MT"/>
                      </a:endParaRPr>
                    </a:p>
                  </a:txBody>
                  <a:tcPr marL="91450" marR="91450" marT="45725" marB="45725"/>
                </a:tc>
                <a:tc>
                  <a:txBody>
                    <a:bodyPr/>
                    <a:lstStyle/>
                    <a:p>
                      <a:pPr marL="0" marR="0" lvl="0" indent="0" algn="l" rtl="0">
                        <a:spcBef>
                          <a:spcPts val="0"/>
                        </a:spcBef>
                        <a:spcAft>
                          <a:spcPts val="0"/>
                        </a:spcAft>
                        <a:buNone/>
                      </a:pPr>
                      <a:r>
                        <a:rPr lang="en-US" sz="1400" b="1">
                          <a:latin typeface="Bell MT"/>
                          <a:ea typeface="Bell MT"/>
                          <a:cs typeface="Bell MT"/>
                          <a:sym typeface="Bell MT"/>
                        </a:rPr>
                        <a:t>All</a:t>
                      </a:r>
                      <a:endParaRPr sz="1400" b="1">
                        <a:latin typeface="Bell MT"/>
                        <a:ea typeface="Bell MT"/>
                        <a:cs typeface="Bell MT"/>
                        <a:sym typeface="Bell MT"/>
                      </a:endParaRPr>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b="1"/>
              <a:t>PROJECT OVERVIEW</a:t>
            </a:r>
            <a:endParaRPr/>
          </a:p>
        </p:txBody>
      </p:sp>
      <p:sp>
        <p:nvSpPr>
          <p:cNvPr id="474" name="Google Shape;474;p3"/>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225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1eff648a2bb_2_238"/>
          <p:cNvSpPr txBox="1">
            <a:spLocks noGrp="1"/>
          </p:cNvSpPr>
          <p:nvPr>
            <p:ph type="title"/>
          </p:nvPr>
        </p:nvSpPr>
        <p:spPr>
          <a:xfrm>
            <a:off x="1175676" y="41332"/>
            <a:ext cx="9906000" cy="1478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AMERICA'S THOUGHTS ON ELECTRIC VEHICLES </a:t>
            </a:r>
            <a:endParaRPr/>
          </a:p>
        </p:txBody>
      </p:sp>
      <p:sp>
        <p:nvSpPr>
          <p:cNvPr id="480" name="Google Shape;480;g1eff648a2bb_2_238"/>
          <p:cNvSpPr txBox="1">
            <a:spLocks noGrp="1"/>
          </p:cNvSpPr>
          <p:nvPr>
            <p:ph type="body" idx="1"/>
          </p:nvPr>
        </p:nvSpPr>
        <p:spPr>
          <a:xfrm>
            <a:off x="1342799" y="2262769"/>
            <a:ext cx="6429602" cy="3677784"/>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20000"/>
              </a:lnSpc>
              <a:spcBef>
                <a:spcPts val="0"/>
              </a:spcBef>
              <a:spcAft>
                <a:spcPts val="0"/>
              </a:spcAft>
              <a:buClr>
                <a:schemeClr val="lt1"/>
              </a:buClr>
              <a:buSzPts val="3000"/>
              <a:buChar char="•"/>
            </a:pPr>
            <a:r>
              <a:rPr lang="en-US" dirty="0"/>
              <a:t>A</a:t>
            </a:r>
            <a:r>
              <a:rPr lang="en-US" i="0" dirty="0"/>
              <a:t>bout </a:t>
            </a:r>
            <a:r>
              <a:rPr lang="en-US" b="1" dirty="0"/>
              <a:t>4 in 10 </a:t>
            </a:r>
            <a:r>
              <a:rPr lang="en-US" i="0" dirty="0"/>
              <a:t>US adults are at least “</a:t>
            </a:r>
            <a:r>
              <a:rPr lang="en-US" b="1" i="1" dirty="0"/>
              <a:t>somewhat likely</a:t>
            </a:r>
            <a:r>
              <a:rPr lang="en-US" i="0" dirty="0"/>
              <a:t>” to switch</a:t>
            </a:r>
            <a:endParaRPr dirty="0"/>
          </a:p>
          <a:p>
            <a:pPr marL="228600" lvl="0" indent="-228600" algn="l" rtl="0">
              <a:lnSpc>
                <a:spcPct val="120000"/>
              </a:lnSpc>
              <a:spcBef>
                <a:spcPts val="1000"/>
              </a:spcBef>
              <a:spcAft>
                <a:spcPts val="0"/>
              </a:spcAft>
              <a:buClr>
                <a:schemeClr val="lt1"/>
              </a:buClr>
              <a:buSzPts val="3000"/>
              <a:buChar char="•"/>
            </a:pPr>
            <a:r>
              <a:rPr lang="en-US" b="1" i="0" dirty="0"/>
              <a:t>8% of U.S. adults</a:t>
            </a:r>
            <a:r>
              <a:rPr lang="en-US" i="0" dirty="0"/>
              <a:t> say they or someone in their household </a:t>
            </a:r>
            <a:r>
              <a:rPr lang="en-US" b="1" i="0" dirty="0"/>
              <a:t>owns or leases</a:t>
            </a:r>
            <a:r>
              <a:rPr lang="en-US" i="0" dirty="0"/>
              <a:t> an </a:t>
            </a:r>
            <a:r>
              <a:rPr lang="en-US" b="1" i="0" dirty="0"/>
              <a:t>electric vehicle</a:t>
            </a:r>
            <a:endParaRPr dirty="0"/>
          </a:p>
          <a:p>
            <a:pPr marL="228600" lvl="0" indent="-228600" algn="l" rtl="0">
              <a:lnSpc>
                <a:spcPct val="120000"/>
              </a:lnSpc>
              <a:spcBef>
                <a:spcPts val="1000"/>
              </a:spcBef>
              <a:spcAft>
                <a:spcPts val="0"/>
              </a:spcAft>
              <a:buClr>
                <a:schemeClr val="lt1"/>
              </a:buClr>
              <a:buSzPts val="3000"/>
              <a:buChar char="•"/>
            </a:pPr>
            <a:r>
              <a:rPr lang="en-US" b="1" i="0" dirty="0"/>
              <a:t>8% </a:t>
            </a:r>
            <a:r>
              <a:rPr lang="en-US" i="0" dirty="0"/>
              <a:t>say their household has a </a:t>
            </a:r>
            <a:r>
              <a:rPr lang="en-US" b="1" i="0" dirty="0"/>
              <a:t>plug-in hybrid vehicle</a:t>
            </a:r>
            <a:endParaRPr dirty="0"/>
          </a:p>
          <a:p>
            <a:pPr marL="0" lvl="0" indent="0" algn="l" rtl="0">
              <a:lnSpc>
                <a:spcPct val="120000"/>
              </a:lnSpc>
              <a:spcBef>
                <a:spcPts val="1000"/>
              </a:spcBef>
              <a:spcAft>
                <a:spcPts val="0"/>
              </a:spcAft>
              <a:buClr>
                <a:schemeClr val="lt1"/>
              </a:buClr>
              <a:buSzPts val="3000"/>
              <a:buNone/>
            </a:pPr>
            <a:endParaRPr dirty="0"/>
          </a:p>
        </p:txBody>
      </p:sp>
      <p:pic>
        <p:nvPicPr>
          <p:cNvPr id="481" name="Google Shape;481;g1eff648a2bb_2_238"/>
          <p:cNvPicPr preferRelativeResize="0"/>
          <p:nvPr/>
        </p:nvPicPr>
        <p:blipFill rotWithShape="1">
          <a:blip r:embed="rId3">
            <a:alphaModFix/>
          </a:blip>
          <a:srcRect/>
          <a:stretch/>
        </p:blipFill>
        <p:spPr>
          <a:xfrm>
            <a:off x="6032005" y="2008586"/>
            <a:ext cx="5292436" cy="3677784"/>
          </a:xfrm>
          <a:prstGeom prst="rect">
            <a:avLst/>
          </a:prstGeom>
          <a:noFill/>
          <a:ln>
            <a:noFill/>
          </a:ln>
        </p:spPr>
      </p:pic>
      <p:sp>
        <p:nvSpPr>
          <p:cNvPr id="482" name="Google Shape;482;g1eff648a2bb_2_238"/>
          <p:cNvSpPr txBox="1"/>
          <p:nvPr/>
        </p:nvSpPr>
        <p:spPr>
          <a:xfrm>
            <a:off x="1526721" y="6339724"/>
            <a:ext cx="9652907"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800"/>
              <a:buFont typeface="Arial"/>
              <a:buNone/>
            </a:pPr>
            <a:r>
              <a:rPr lang="en-US" sz="800" b="0" i="0" dirty="0">
                <a:solidFill>
                  <a:schemeClr val="lt1"/>
                </a:solidFill>
                <a:latin typeface="Arial"/>
                <a:ea typeface="Arial"/>
                <a:cs typeface="Arial"/>
                <a:sym typeface="Arial"/>
              </a:rPr>
              <a:t>According to a poll conducted by The Associated Press-NORC Center for Public Affairs Research and the Energy Policy Institute at the University of Chicago (2023)</a:t>
            </a:r>
            <a:endParaRPr dirty="0"/>
          </a:p>
        </p:txBody>
      </p:sp>
      <p:sp>
        <p:nvSpPr>
          <p:cNvPr id="483" name="Google Shape;483;g1eff648a2bb_2_238"/>
          <p:cNvSpPr txBox="1"/>
          <p:nvPr/>
        </p:nvSpPr>
        <p:spPr>
          <a:xfrm>
            <a:off x="1143001" y="1546921"/>
            <a:ext cx="944879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2400"/>
              <a:buFont typeface="Bell MT"/>
              <a:buNone/>
            </a:pPr>
            <a:r>
              <a:rPr lang="en-US" sz="2400" b="1" i="0" dirty="0">
                <a:solidFill>
                  <a:schemeClr val="lt1"/>
                </a:solidFill>
                <a:latin typeface="Twentieth Century"/>
                <a:ea typeface="Twentieth Century"/>
                <a:cs typeface="Twentieth Century"/>
                <a:sym typeface="Twentieth Century"/>
              </a:rPr>
              <a:t>Most Americans aren't yet sold on going electric for their next cars!</a:t>
            </a:r>
            <a:endParaRPr dirty="0">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83"/>
                                        </p:tgtEl>
                                        <p:attrNameLst>
                                          <p:attrName>style.visibility</p:attrName>
                                        </p:attrNameLst>
                                      </p:cBhvr>
                                      <p:to>
                                        <p:strVal val="visible"/>
                                      </p:to>
                                    </p:set>
                                    <p:anim calcmode="lin" valueType="num">
                                      <p:cBhvr>
                                        <p:cTn id="7" dur="500" fill="hold"/>
                                        <p:tgtEl>
                                          <p:spTgt spid="483"/>
                                        </p:tgtEl>
                                        <p:attrNameLst>
                                          <p:attrName>ppt_w</p:attrName>
                                        </p:attrNameLst>
                                      </p:cBhvr>
                                      <p:tavLst>
                                        <p:tav tm="0">
                                          <p:val>
                                            <p:fltVal val="0"/>
                                          </p:val>
                                        </p:tav>
                                        <p:tav tm="100000">
                                          <p:val>
                                            <p:strVal val="#ppt_w"/>
                                          </p:val>
                                        </p:tav>
                                      </p:tavLst>
                                    </p:anim>
                                    <p:anim calcmode="lin" valueType="num">
                                      <p:cBhvr>
                                        <p:cTn id="8" dur="500" fill="hold"/>
                                        <p:tgtEl>
                                          <p:spTgt spid="483"/>
                                        </p:tgtEl>
                                        <p:attrNameLst>
                                          <p:attrName>ppt_h</p:attrName>
                                        </p:attrNameLst>
                                      </p:cBhvr>
                                      <p:tavLst>
                                        <p:tav tm="0">
                                          <p:val>
                                            <p:fltVal val="0"/>
                                          </p:val>
                                        </p:tav>
                                        <p:tav tm="100000">
                                          <p:val>
                                            <p:strVal val="#ppt_h"/>
                                          </p:val>
                                        </p:tav>
                                      </p:tavLst>
                                    </p:anim>
                                    <p:animEffect transition="in" filter="fade">
                                      <p:cBhvr>
                                        <p:cTn id="9" dur="500"/>
                                        <p:tgtEl>
                                          <p:spTgt spid="483"/>
                                        </p:tgtEl>
                                      </p:cBhvr>
                                    </p:animEffect>
                                  </p:childTnLst>
                                </p:cTn>
                              </p:par>
                              <p:par>
                                <p:cTn id="10" presetID="6" presetClass="entr" presetSubtype="16" fill="hold" nodeType="withEffect">
                                  <p:stCondLst>
                                    <p:cond delay="0"/>
                                  </p:stCondLst>
                                  <p:childTnLst>
                                    <p:set>
                                      <p:cBhvr>
                                        <p:cTn id="11" dur="1" fill="hold">
                                          <p:stCondLst>
                                            <p:cond delay="0"/>
                                          </p:stCondLst>
                                        </p:cTn>
                                        <p:tgtEl>
                                          <p:spTgt spid="481"/>
                                        </p:tgtEl>
                                        <p:attrNameLst>
                                          <p:attrName>style.visibility</p:attrName>
                                        </p:attrNameLst>
                                      </p:cBhvr>
                                      <p:to>
                                        <p:strVal val="visible"/>
                                      </p:to>
                                    </p:set>
                                    <p:animEffect transition="in" filter="circle(in)">
                                      <p:cBhvr>
                                        <p:cTn id="12" dur="2000"/>
                                        <p:tgtEl>
                                          <p:spTgt spid="481"/>
                                        </p:tgtEl>
                                      </p:cBhvr>
                                    </p:animEffect>
                                  </p:childTnLst>
                                </p:cTn>
                              </p:par>
                            </p:childTnLst>
                          </p:cTn>
                        </p:par>
                        <p:par>
                          <p:cTn id="13" fill="hold">
                            <p:stCondLst>
                              <p:cond delay="2000"/>
                            </p:stCondLst>
                            <p:childTnLst>
                              <p:par>
                                <p:cTn id="14" presetID="14" presetClass="entr" presetSubtype="10" fill="hold" grpId="0" nodeType="afterEffect">
                                  <p:stCondLst>
                                    <p:cond delay="0"/>
                                  </p:stCondLst>
                                  <p:childTnLst>
                                    <p:set>
                                      <p:cBhvr>
                                        <p:cTn id="15" dur="1" fill="hold">
                                          <p:stCondLst>
                                            <p:cond delay="0"/>
                                          </p:stCondLst>
                                        </p:cTn>
                                        <p:tgtEl>
                                          <p:spTgt spid="480">
                                            <p:txEl>
                                              <p:pRg st="0" end="0"/>
                                            </p:txEl>
                                          </p:spTgt>
                                        </p:tgtEl>
                                        <p:attrNameLst>
                                          <p:attrName>style.visibility</p:attrName>
                                        </p:attrNameLst>
                                      </p:cBhvr>
                                      <p:to>
                                        <p:strVal val="visible"/>
                                      </p:to>
                                    </p:set>
                                    <p:animEffect transition="in" filter="randombar(horizontal)">
                                      <p:cBhvr>
                                        <p:cTn id="16" dur="500"/>
                                        <p:tgtEl>
                                          <p:spTgt spid="480">
                                            <p:txEl>
                                              <p:pRg st="0" end="0"/>
                                            </p:txEl>
                                          </p:spTgt>
                                        </p:tgtEl>
                                      </p:cBhvr>
                                    </p:animEffect>
                                  </p:childTnLst>
                                </p:cTn>
                              </p:par>
                            </p:childTnLst>
                          </p:cTn>
                        </p:par>
                        <p:par>
                          <p:cTn id="17" fill="hold">
                            <p:stCondLst>
                              <p:cond delay="2500"/>
                            </p:stCondLst>
                            <p:childTnLst>
                              <p:par>
                                <p:cTn id="18" presetID="14" presetClass="entr" presetSubtype="10" fill="hold" grpId="0" nodeType="afterEffect">
                                  <p:stCondLst>
                                    <p:cond delay="0"/>
                                  </p:stCondLst>
                                  <p:childTnLst>
                                    <p:set>
                                      <p:cBhvr>
                                        <p:cTn id="19" dur="1" fill="hold">
                                          <p:stCondLst>
                                            <p:cond delay="0"/>
                                          </p:stCondLst>
                                        </p:cTn>
                                        <p:tgtEl>
                                          <p:spTgt spid="480">
                                            <p:txEl>
                                              <p:pRg st="1" end="1"/>
                                            </p:txEl>
                                          </p:spTgt>
                                        </p:tgtEl>
                                        <p:attrNameLst>
                                          <p:attrName>style.visibility</p:attrName>
                                        </p:attrNameLst>
                                      </p:cBhvr>
                                      <p:to>
                                        <p:strVal val="visible"/>
                                      </p:to>
                                    </p:set>
                                    <p:animEffect transition="in" filter="randombar(horizontal)">
                                      <p:cBhvr>
                                        <p:cTn id="20" dur="500"/>
                                        <p:tgtEl>
                                          <p:spTgt spid="480">
                                            <p:txEl>
                                              <p:pRg st="1" end="1"/>
                                            </p:txEl>
                                          </p:spTgt>
                                        </p:tgtEl>
                                      </p:cBhvr>
                                    </p:animEffect>
                                  </p:childTnLst>
                                </p:cTn>
                              </p:par>
                            </p:childTnLst>
                          </p:cTn>
                        </p:par>
                        <p:par>
                          <p:cTn id="21" fill="hold">
                            <p:stCondLst>
                              <p:cond delay="3000"/>
                            </p:stCondLst>
                            <p:childTnLst>
                              <p:par>
                                <p:cTn id="22" presetID="14" presetClass="entr" presetSubtype="10" fill="hold" grpId="0" nodeType="afterEffect">
                                  <p:stCondLst>
                                    <p:cond delay="0"/>
                                  </p:stCondLst>
                                  <p:childTnLst>
                                    <p:set>
                                      <p:cBhvr>
                                        <p:cTn id="23" dur="1" fill="hold">
                                          <p:stCondLst>
                                            <p:cond delay="0"/>
                                          </p:stCondLst>
                                        </p:cTn>
                                        <p:tgtEl>
                                          <p:spTgt spid="480">
                                            <p:txEl>
                                              <p:pRg st="2" end="2"/>
                                            </p:txEl>
                                          </p:spTgt>
                                        </p:tgtEl>
                                        <p:attrNameLst>
                                          <p:attrName>style.visibility</p:attrName>
                                        </p:attrNameLst>
                                      </p:cBhvr>
                                      <p:to>
                                        <p:strVal val="visible"/>
                                      </p:to>
                                    </p:set>
                                    <p:animEffect transition="in" filter="randombar(horizontal)">
                                      <p:cBhvr>
                                        <p:cTn id="24" dur="500"/>
                                        <p:tgtEl>
                                          <p:spTgt spid="480">
                                            <p:txEl>
                                              <p:pRg st="2" end="2"/>
                                            </p:txEl>
                                          </p:spTgt>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482"/>
                                        </p:tgtEl>
                                        <p:attrNameLst>
                                          <p:attrName>style.visibility</p:attrName>
                                        </p:attrNameLst>
                                      </p:cBhvr>
                                      <p:to>
                                        <p:strVal val="visible"/>
                                      </p:to>
                                    </p:set>
                                    <p:animEffect transition="in" filter="randombar(horizontal)">
                                      <p:cBhvr>
                                        <p:cTn id="27" dur="500"/>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 grpId="0" build="p"/>
      <p:bldP spid="482" grpId="0"/>
      <p:bldP spid="48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1eff648a2bb_2_246"/>
          <p:cNvSpPr txBox="1">
            <a:spLocks noGrp="1"/>
          </p:cNvSpPr>
          <p:nvPr>
            <p:ph type="title"/>
          </p:nvPr>
        </p:nvSpPr>
        <p:spPr>
          <a:xfrm>
            <a:off x="1407726" y="-28910"/>
            <a:ext cx="9906000" cy="1478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AMERICANS VOTED… HERE IS THEIR REASONING!</a:t>
            </a:r>
            <a:endParaRPr/>
          </a:p>
        </p:txBody>
      </p:sp>
      <p:pic>
        <p:nvPicPr>
          <p:cNvPr id="489" name="Google Shape;489;g1eff648a2bb_2_246"/>
          <p:cNvPicPr preferRelativeResize="0"/>
          <p:nvPr/>
        </p:nvPicPr>
        <p:blipFill rotWithShape="1">
          <a:blip r:embed="rId3">
            <a:alphaModFix/>
          </a:blip>
          <a:srcRect/>
          <a:stretch/>
        </p:blipFill>
        <p:spPr>
          <a:xfrm>
            <a:off x="1519658" y="2213322"/>
            <a:ext cx="9152679" cy="3368460"/>
          </a:xfrm>
          <a:prstGeom prst="rect">
            <a:avLst/>
          </a:prstGeom>
          <a:noFill/>
          <a:ln w="127000" cap="rnd" cmpd="sng">
            <a:solidFill>
              <a:srgbClr val="FFFFFF"/>
            </a:solidFill>
            <a:prstDash val="solid"/>
            <a:round/>
            <a:headEnd type="none" w="sm" len="sm"/>
            <a:tailEnd type="none" w="sm" len="sm"/>
          </a:ln>
          <a:effectLst>
            <a:outerShdw blurRad="76200" dist="95250" dir="10500000" sx="97000" sy="23000" kx="900000" algn="br" rotWithShape="0">
              <a:srgbClr val="000000">
                <a:alpha val="20000"/>
              </a:srgbClr>
            </a:outerShdw>
          </a:effectLst>
        </p:spPr>
      </p:pic>
      <p:sp>
        <p:nvSpPr>
          <p:cNvPr id="490" name="Google Shape;490;g1eff648a2bb_2_246"/>
          <p:cNvSpPr txBox="1"/>
          <p:nvPr/>
        </p:nvSpPr>
        <p:spPr>
          <a:xfrm>
            <a:off x="1407722" y="1353855"/>
            <a:ext cx="91527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dirty="0">
                <a:solidFill>
                  <a:schemeClr val="lt1"/>
                </a:solidFill>
                <a:latin typeface="Twentieth Century"/>
                <a:ea typeface="Twentieth Century"/>
                <a:cs typeface="Twentieth Century"/>
                <a:sym typeface="Twentieth Century"/>
              </a:rPr>
              <a:t>The prices are too high and there are too few charging stations!</a:t>
            </a:r>
            <a:endParaRPr dirty="0">
              <a:latin typeface="Twentieth Century"/>
              <a:ea typeface="Twentieth Century"/>
              <a:cs typeface="Twentieth Century"/>
              <a:sym typeface="Twentieth Century"/>
            </a:endParaRPr>
          </a:p>
        </p:txBody>
      </p:sp>
      <p:sp>
        <p:nvSpPr>
          <p:cNvPr id="491" name="Google Shape;491;g1eff648a2bb_2_246"/>
          <p:cNvSpPr/>
          <p:nvPr/>
        </p:nvSpPr>
        <p:spPr>
          <a:xfrm>
            <a:off x="1970025" y="4319200"/>
            <a:ext cx="647100" cy="163500"/>
          </a:xfrm>
          <a:prstGeom prst="rightArrow">
            <a:avLst>
              <a:gd name="adj1" fmla="val 50000"/>
              <a:gd name="adj2" fmla="val 50000"/>
            </a:avLst>
          </a:prstGeom>
          <a:solidFill>
            <a:srgbClr val="990000"/>
          </a:solidFill>
          <a:ln w="9525"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89"/>
                                        </p:tgtEl>
                                        <p:attrNameLst>
                                          <p:attrName>style.visibility</p:attrName>
                                        </p:attrNameLst>
                                      </p:cBhvr>
                                      <p:to>
                                        <p:strVal val="visible"/>
                                      </p:to>
                                    </p:set>
                                    <p:animEffect transition="in" filter="wheel(1)">
                                      <p:cBhvr>
                                        <p:cTn id="7" dur="2000"/>
                                        <p:tgtEl>
                                          <p:spTgt spid="489"/>
                                        </p:tgtEl>
                                      </p:cBhvr>
                                    </p:animEffect>
                                  </p:childTnLst>
                                </p:cTn>
                              </p:par>
                            </p:childTnLst>
                          </p:cTn>
                        </p:par>
                        <p:par>
                          <p:cTn id="8" fill="hold">
                            <p:stCondLst>
                              <p:cond delay="2000"/>
                            </p:stCondLst>
                            <p:childTnLst>
                              <p:par>
                                <p:cTn id="9" presetID="14" presetClass="entr" presetSubtype="10" fill="hold" grpId="0" nodeType="afterEffect">
                                  <p:stCondLst>
                                    <p:cond delay="0"/>
                                  </p:stCondLst>
                                  <p:childTnLst>
                                    <p:set>
                                      <p:cBhvr>
                                        <p:cTn id="10" dur="1" fill="hold">
                                          <p:stCondLst>
                                            <p:cond delay="0"/>
                                          </p:stCondLst>
                                        </p:cTn>
                                        <p:tgtEl>
                                          <p:spTgt spid="490"/>
                                        </p:tgtEl>
                                        <p:attrNameLst>
                                          <p:attrName>style.visibility</p:attrName>
                                        </p:attrNameLst>
                                      </p:cBhvr>
                                      <p:to>
                                        <p:strVal val="visible"/>
                                      </p:to>
                                    </p:set>
                                    <p:animEffect transition="in" filter="randombar(horizontal)">
                                      <p:cBhvr>
                                        <p:cTn id="11" dur="500"/>
                                        <p:tgtEl>
                                          <p:spTgt spid="490"/>
                                        </p:tgtEl>
                                      </p:cBhvr>
                                    </p:animEffect>
                                  </p:childTnLst>
                                </p:cTn>
                              </p:par>
                            </p:childTnLst>
                          </p:cTn>
                        </p:par>
                        <p:par>
                          <p:cTn id="12" fill="hold">
                            <p:stCondLst>
                              <p:cond delay="2500"/>
                            </p:stCondLst>
                            <p:childTnLst>
                              <p:par>
                                <p:cTn id="13" presetID="2" presetClass="entr" presetSubtype="8" fill="hold" nodeType="afterEffect">
                                  <p:stCondLst>
                                    <p:cond delay="0"/>
                                  </p:stCondLst>
                                  <p:childTnLst>
                                    <p:set>
                                      <p:cBhvr>
                                        <p:cTn id="14" dur="1" fill="hold">
                                          <p:stCondLst>
                                            <p:cond delay="0"/>
                                          </p:stCondLst>
                                        </p:cTn>
                                        <p:tgtEl>
                                          <p:spTgt spid="491"/>
                                        </p:tgtEl>
                                        <p:attrNameLst>
                                          <p:attrName>style.visibility</p:attrName>
                                        </p:attrNameLst>
                                      </p:cBhvr>
                                      <p:to>
                                        <p:strVal val="visible"/>
                                      </p:to>
                                    </p:set>
                                    <p:anim calcmode="lin" valueType="num">
                                      <p:cBhvr additive="base">
                                        <p:cTn id="15" dur="1000"/>
                                        <p:tgtEl>
                                          <p:spTgt spid="49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
          <p:cNvSpPr txBox="1">
            <a:spLocks noGrp="1"/>
          </p:cNvSpPr>
          <p:nvPr>
            <p:ph type="title"/>
          </p:nvPr>
        </p:nvSpPr>
        <p:spPr>
          <a:xfrm>
            <a:off x="926725" y="1007274"/>
            <a:ext cx="10825200" cy="2264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800"/>
              <a:buFont typeface="Calibri"/>
              <a:buNone/>
            </a:pPr>
            <a:r>
              <a:rPr lang="en-US" b="1"/>
              <a:t>WHICH STATES ARE THE MOST SUPPORTIVE OF ALTERNATIVE ENERGY VEHICLES? </a:t>
            </a:r>
            <a:r>
              <a:rPr lang="en-US" sz="2800" i="1"/>
              <a:t>(BIODIESEL, ELECTRIC, ETHANOL (E85), RENEWABLE DIESEL)</a:t>
            </a:r>
            <a:r>
              <a:rPr lang="en-US" b="1" i="1"/>
              <a:t> </a:t>
            </a:r>
            <a:endParaRPr b="1" i="1"/>
          </a:p>
        </p:txBody>
      </p:sp>
      <p:sp>
        <p:nvSpPr>
          <p:cNvPr id="497" name="Google Shape;497;p5"/>
          <p:cNvSpPr txBox="1">
            <a:spLocks noGrp="1"/>
          </p:cNvSpPr>
          <p:nvPr>
            <p:ph type="body" idx="1"/>
          </p:nvPr>
        </p:nvSpPr>
        <p:spPr>
          <a:xfrm>
            <a:off x="993164" y="3731000"/>
            <a:ext cx="9906000" cy="13749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2500"/>
              <a:buNone/>
            </a:pPr>
            <a:r>
              <a:rPr lang="en-US" sz="2800" b="1">
                <a:solidFill>
                  <a:srgbClr val="B9E4F2"/>
                </a:solidFill>
              </a:rPr>
              <a:t>PRESENTED BY: VINITA</a:t>
            </a:r>
            <a:endParaRPr sz="2800">
              <a:solidFill>
                <a:srgbClr val="B9E4F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g2b54f9b2947_0_25"/>
          <p:cNvSpPr txBox="1">
            <a:spLocks noGrp="1"/>
          </p:cNvSpPr>
          <p:nvPr>
            <p:ph type="title"/>
          </p:nvPr>
        </p:nvSpPr>
        <p:spPr>
          <a:xfrm>
            <a:off x="1141400" y="558218"/>
            <a:ext cx="9906000" cy="7095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DIFFERENT FUEL TYPES:</a:t>
            </a:r>
            <a:endParaRPr/>
          </a:p>
        </p:txBody>
      </p:sp>
      <p:sp>
        <p:nvSpPr>
          <p:cNvPr id="503" name="Google Shape;503;g2b54f9b2947_0_25"/>
          <p:cNvSpPr txBox="1">
            <a:spLocks noGrp="1"/>
          </p:cNvSpPr>
          <p:nvPr>
            <p:ph type="body" idx="1"/>
          </p:nvPr>
        </p:nvSpPr>
        <p:spPr>
          <a:xfrm>
            <a:off x="1141400" y="1702425"/>
            <a:ext cx="10196100" cy="443130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US" sz="2550" b="1"/>
              <a:t>BIODIESEL -</a:t>
            </a:r>
            <a:r>
              <a:rPr lang="en-US" sz="2550"/>
              <a:t> </a:t>
            </a:r>
            <a:r>
              <a:rPr lang="en-US" sz="2667"/>
              <a:t>Renewable, biodegradable fuel manufactured from </a:t>
            </a:r>
            <a:r>
              <a:rPr lang="en-US" sz="2667" b="1" i="1"/>
              <a:t>vegetable oils or animal fats</a:t>
            </a:r>
            <a:r>
              <a:rPr lang="en-US" sz="2667"/>
              <a:t>. BD20 is the most common blend.</a:t>
            </a:r>
            <a:endParaRPr sz="2667"/>
          </a:p>
          <a:p>
            <a:pPr marL="0" lvl="0" indent="0" algn="l" rtl="0">
              <a:spcBef>
                <a:spcPts val="1000"/>
              </a:spcBef>
              <a:spcAft>
                <a:spcPts val="0"/>
              </a:spcAft>
              <a:buNone/>
            </a:pPr>
            <a:endParaRPr sz="2550"/>
          </a:p>
          <a:p>
            <a:pPr marL="0" lvl="0" indent="0" algn="l" rtl="0">
              <a:spcBef>
                <a:spcPts val="1000"/>
              </a:spcBef>
              <a:spcAft>
                <a:spcPts val="0"/>
              </a:spcAft>
              <a:buNone/>
            </a:pPr>
            <a:r>
              <a:rPr lang="en-US" sz="2550" b="1"/>
              <a:t>ELECTRIC - </a:t>
            </a:r>
            <a:r>
              <a:rPr lang="en-US" sz="2667" b="1" i="1"/>
              <a:t>Battery packs</a:t>
            </a:r>
            <a:r>
              <a:rPr lang="en-US" sz="2667"/>
              <a:t> provide electricity to power the vehicle.</a:t>
            </a:r>
            <a:endParaRPr sz="2667"/>
          </a:p>
          <a:p>
            <a:pPr marL="0" lvl="0" indent="0" algn="l" rtl="0">
              <a:spcBef>
                <a:spcPts val="1000"/>
              </a:spcBef>
              <a:spcAft>
                <a:spcPts val="0"/>
              </a:spcAft>
              <a:buNone/>
            </a:pPr>
            <a:endParaRPr sz="2550"/>
          </a:p>
          <a:p>
            <a:pPr marL="0" lvl="0" indent="0" algn="l" rtl="0">
              <a:spcBef>
                <a:spcPts val="1000"/>
              </a:spcBef>
              <a:spcAft>
                <a:spcPts val="0"/>
              </a:spcAft>
              <a:buNone/>
            </a:pPr>
            <a:r>
              <a:rPr lang="en-US" sz="2550" b="1"/>
              <a:t>ETHANOL (E85) or FLEX FUEL - </a:t>
            </a:r>
            <a:r>
              <a:rPr lang="en-US" sz="2667"/>
              <a:t>High-level </a:t>
            </a:r>
            <a:r>
              <a:rPr lang="en-US" sz="2667" b="1" i="1"/>
              <a:t>ethanol-gasoline blends</a:t>
            </a:r>
            <a:r>
              <a:rPr lang="en-US" sz="2667"/>
              <a:t> containing 51% to 83% ethanol. Ethanol can be made from corn (USA) or sugarcane (Brazil).</a:t>
            </a:r>
            <a:endParaRPr sz="2667"/>
          </a:p>
          <a:p>
            <a:pPr marL="0" lvl="0" indent="0" algn="l" rtl="0">
              <a:spcBef>
                <a:spcPts val="1000"/>
              </a:spcBef>
              <a:spcAft>
                <a:spcPts val="0"/>
              </a:spcAft>
              <a:buNone/>
            </a:pPr>
            <a:endParaRPr sz="2550"/>
          </a:p>
          <a:p>
            <a:pPr marL="0" lvl="0" indent="0" algn="l" rtl="0">
              <a:spcBef>
                <a:spcPts val="1000"/>
              </a:spcBef>
              <a:spcAft>
                <a:spcPts val="0"/>
              </a:spcAft>
              <a:buNone/>
            </a:pPr>
            <a:r>
              <a:rPr lang="en-US" sz="2800" b="1"/>
              <a:t>RENEWABLE DIESEL</a:t>
            </a:r>
            <a:r>
              <a:rPr lang="en-US" sz="2550"/>
              <a:t> - Diesel fuel produced from a renewable </a:t>
            </a:r>
            <a:r>
              <a:rPr lang="en-US" sz="2667" b="1" i="1"/>
              <a:t>feedstock</a:t>
            </a:r>
            <a:r>
              <a:rPr lang="en-US" sz="2550"/>
              <a:t>, predominantly a hydrocarbon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
          <p:cNvSpPr txBox="1">
            <a:spLocks noGrp="1"/>
          </p:cNvSpPr>
          <p:nvPr>
            <p:ph type="body" idx="1"/>
          </p:nvPr>
        </p:nvSpPr>
        <p:spPr>
          <a:xfrm>
            <a:off x="2149160" y="1050445"/>
            <a:ext cx="7039200" cy="3175500"/>
          </a:xfrm>
          <a:prstGeom prst="rect">
            <a:avLst/>
          </a:prstGeom>
          <a:noFill/>
          <a:ln>
            <a:noFill/>
          </a:ln>
        </p:spPr>
        <p:txBody>
          <a:bodyPr spcFirstLastPara="1" wrap="square" lIns="91425" tIns="45700" rIns="91425" bIns="45700" anchor="t" anchorCtr="0">
            <a:normAutofit fontScale="77500" lnSpcReduction="20000"/>
          </a:bodyPr>
          <a:lstStyle/>
          <a:p>
            <a:pPr marL="228600" lvl="0" indent="-38100" algn="l" rtl="0">
              <a:lnSpc>
                <a:spcPct val="120000"/>
              </a:lnSpc>
              <a:spcBef>
                <a:spcPts val="0"/>
              </a:spcBef>
              <a:spcAft>
                <a:spcPts val="0"/>
              </a:spcAft>
              <a:buClr>
                <a:schemeClr val="lt1"/>
              </a:buClr>
              <a:buSzPct val="77178"/>
              <a:buNone/>
            </a:pPr>
            <a:r>
              <a:rPr lang="en-US" sz="3887" b="1"/>
              <a:t>Alternate Fuel Stations across USA</a:t>
            </a:r>
            <a:endParaRPr sz="3887" b="1"/>
          </a:p>
          <a:p>
            <a:pPr marL="228600" lvl="0" indent="-38100" algn="l" rtl="0">
              <a:lnSpc>
                <a:spcPct val="120000"/>
              </a:lnSpc>
              <a:spcBef>
                <a:spcPts val="0"/>
              </a:spcBef>
              <a:spcAft>
                <a:spcPts val="0"/>
              </a:spcAft>
              <a:buClr>
                <a:schemeClr val="lt1"/>
              </a:buClr>
              <a:buSzPct val="125000"/>
              <a:buNone/>
            </a:pPr>
            <a:endParaRPr/>
          </a:p>
          <a:p>
            <a:pPr marL="228600" lvl="0" indent="-38100" algn="l" rtl="0">
              <a:lnSpc>
                <a:spcPct val="120000"/>
              </a:lnSpc>
              <a:spcBef>
                <a:spcPts val="0"/>
              </a:spcBef>
              <a:spcAft>
                <a:spcPts val="0"/>
              </a:spcAft>
              <a:buClr>
                <a:schemeClr val="lt1"/>
              </a:buClr>
              <a:buSzPct val="125000"/>
              <a:buNone/>
            </a:pPr>
            <a:endParaRPr/>
          </a:p>
          <a:p>
            <a:pPr marL="228600" lvl="0" indent="-38100" algn="l" rtl="0">
              <a:lnSpc>
                <a:spcPct val="120000"/>
              </a:lnSpc>
              <a:spcBef>
                <a:spcPts val="0"/>
              </a:spcBef>
              <a:spcAft>
                <a:spcPts val="0"/>
              </a:spcAft>
              <a:buClr>
                <a:schemeClr val="lt1"/>
              </a:buClr>
              <a:buSzPct val="82124"/>
              <a:buNone/>
            </a:pPr>
            <a:r>
              <a:rPr lang="en-US" sz="3652"/>
              <a:t>BioDiesel 			1110</a:t>
            </a:r>
            <a:endParaRPr sz="3652"/>
          </a:p>
          <a:p>
            <a:pPr marL="228600" lvl="0" indent="-38100" algn="l" rtl="0">
              <a:lnSpc>
                <a:spcPct val="120000"/>
              </a:lnSpc>
              <a:spcBef>
                <a:spcPts val="0"/>
              </a:spcBef>
              <a:spcAft>
                <a:spcPts val="0"/>
              </a:spcAft>
              <a:buClr>
                <a:schemeClr val="lt1"/>
              </a:buClr>
              <a:buSzPct val="82124"/>
              <a:buNone/>
            </a:pPr>
            <a:r>
              <a:rPr lang="en-US" sz="3652"/>
              <a:t>Electric				9100</a:t>
            </a:r>
            <a:endParaRPr sz="3652"/>
          </a:p>
          <a:p>
            <a:pPr marL="228600" lvl="0" indent="-38100" algn="l" rtl="0">
              <a:lnSpc>
                <a:spcPct val="120000"/>
              </a:lnSpc>
              <a:spcBef>
                <a:spcPts val="0"/>
              </a:spcBef>
              <a:spcAft>
                <a:spcPts val="0"/>
              </a:spcAft>
              <a:buClr>
                <a:schemeClr val="lt1"/>
              </a:buClr>
              <a:buSzPct val="82124"/>
              <a:buNone/>
            </a:pPr>
            <a:r>
              <a:rPr lang="en-US" sz="3652"/>
              <a:t>Ethanol (E85)		3200</a:t>
            </a:r>
            <a:endParaRPr sz="3652"/>
          </a:p>
          <a:p>
            <a:pPr marL="228600" lvl="0" indent="-38100" algn="l" rtl="0">
              <a:lnSpc>
                <a:spcPct val="120000"/>
              </a:lnSpc>
              <a:spcBef>
                <a:spcPts val="0"/>
              </a:spcBef>
              <a:spcAft>
                <a:spcPts val="0"/>
              </a:spcAft>
              <a:buClr>
                <a:schemeClr val="lt1"/>
              </a:buClr>
              <a:buSzPct val="82124"/>
              <a:buNone/>
            </a:pPr>
            <a:r>
              <a:rPr lang="en-US" sz="3652"/>
              <a:t>RD				 	43</a:t>
            </a:r>
            <a:endParaRPr sz="3652"/>
          </a:p>
          <a:p>
            <a:pPr marL="228600" lvl="0" indent="-38100" algn="l" rtl="0">
              <a:lnSpc>
                <a:spcPct val="120000"/>
              </a:lnSpc>
              <a:spcBef>
                <a:spcPts val="0"/>
              </a:spcBef>
              <a:spcAft>
                <a:spcPts val="0"/>
              </a:spcAft>
              <a:buClr>
                <a:schemeClr val="lt1"/>
              </a:buClr>
              <a:buSzPct val="125000"/>
              <a:buNone/>
            </a:pPr>
            <a:endParaRPr/>
          </a:p>
        </p:txBody>
      </p:sp>
      <p:sp>
        <p:nvSpPr>
          <p:cNvPr id="509" name="Google Shape;509;p6"/>
          <p:cNvSpPr txBox="1"/>
          <p:nvPr/>
        </p:nvSpPr>
        <p:spPr>
          <a:xfrm>
            <a:off x="2342325" y="4479439"/>
            <a:ext cx="8802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i="1">
                <a:solidFill>
                  <a:schemeClr val="lt1"/>
                </a:solidFill>
                <a:latin typeface="Twentieth Century"/>
                <a:ea typeface="Twentieth Century"/>
                <a:cs typeface="Twentieth Century"/>
                <a:sym typeface="Twentieth Century"/>
              </a:rPr>
              <a:t>2.4 million</a:t>
            </a:r>
            <a:r>
              <a:rPr lang="en-US" sz="2800">
                <a:solidFill>
                  <a:schemeClr val="lt1"/>
                </a:solidFill>
                <a:latin typeface="Twentieth Century"/>
                <a:ea typeface="Twentieth Century"/>
                <a:cs typeface="Twentieth Century"/>
                <a:sym typeface="Twentieth Century"/>
              </a:rPr>
              <a:t> electric vehicles registered in the United States.</a:t>
            </a:r>
            <a:endParaRPr sz="2800">
              <a:solidFill>
                <a:schemeClr val="lt1"/>
              </a:solidFill>
              <a:latin typeface="Twentieth Century"/>
              <a:ea typeface="Twentieth Century"/>
              <a:cs typeface="Twentieth Century"/>
              <a:sym typeface="Twentieth Century"/>
            </a:endParaRPr>
          </a:p>
          <a:p>
            <a:pPr marL="0" lvl="0" indent="0" algn="l" rtl="0">
              <a:spcBef>
                <a:spcPts val="0"/>
              </a:spcBef>
              <a:spcAft>
                <a:spcPts val="0"/>
              </a:spcAft>
              <a:buNone/>
            </a:pPr>
            <a:endParaRPr sz="2800">
              <a:solidFill>
                <a:schemeClr val="lt1"/>
              </a:solidFill>
              <a:latin typeface="Twentieth Century"/>
              <a:ea typeface="Twentieth Century"/>
              <a:cs typeface="Twentieth Century"/>
              <a:sym typeface="Twentieth Century"/>
            </a:endParaRPr>
          </a:p>
          <a:p>
            <a:pPr marL="0" lvl="0" indent="0" algn="l" rtl="0">
              <a:spcBef>
                <a:spcPts val="0"/>
              </a:spcBef>
              <a:spcAft>
                <a:spcPts val="0"/>
              </a:spcAft>
              <a:buNone/>
            </a:pPr>
            <a:r>
              <a:rPr lang="en-US" sz="2800">
                <a:solidFill>
                  <a:schemeClr val="lt1"/>
                </a:solidFill>
                <a:latin typeface="Twentieth Century"/>
                <a:ea typeface="Twentieth Century"/>
                <a:cs typeface="Twentieth Century"/>
                <a:sym typeface="Twentieth Century"/>
              </a:rPr>
              <a:t>Bloomberg projects EV sales of </a:t>
            </a:r>
            <a:r>
              <a:rPr lang="en-US" sz="2800" b="1" i="1">
                <a:solidFill>
                  <a:schemeClr val="lt1"/>
                </a:solidFill>
                <a:latin typeface="Twentieth Century"/>
                <a:ea typeface="Twentieth Century"/>
                <a:cs typeface="Twentieth Century"/>
                <a:sym typeface="Twentieth Century"/>
              </a:rPr>
              <a:t>1.9 million</a:t>
            </a:r>
            <a:r>
              <a:rPr lang="en-US" sz="2800">
                <a:solidFill>
                  <a:schemeClr val="lt1"/>
                </a:solidFill>
                <a:latin typeface="Twentieth Century"/>
                <a:ea typeface="Twentieth Century"/>
                <a:cs typeface="Twentieth Century"/>
                <a:sym typeface="Twentieth Century"/>
              </a:rPr>
              <a:t> units in 2024</a:t>
            </a:r>
            <a:endParaRPr sz="28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g2b54f9b2947_0_3"/>
          <p:cNvSpPr txBox="1"/>
          <p:nvPr/>
        </p:nvSpPr>
        <p:spPr>
          <a:xfrm>
            <a:off x="6519935" y="386375"/>
            <a:ext cx="31755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b="1">
                <a:solidFill>
                  <a:srgbClr val="F4CCCC"/>
                </a:solidFill>
                <a:latin typeface="Twentieth Century"/>
                <a:ea typeface="Twentieth Century"/>
                <a:cs typeface="Twentieth Century"/>
                <a:sym typeface="Twentieth Century"/>
              </a:rPr>
              <a:t>RENEWABLE DIESEL</a:t>
            </a:r>
            <a:endParaRPr sz="2600" b="1">
              <a:solidFill>
                <a:srgbClr val="F4CCCC"/>
              </a:solidFill>
              <a:latin typeface="Twentieth Century"/>
              <a:ea typeface="Twentieth Century"/>
              <a:cs typeface="Twentieth Century"/>
              <a:sym typeface="Twentieth Century"/>
            </a:endParaRPr>
          </a:p>
        </p:txBody>
      </p:sp>
      <p:sp>
        <p:nvSpPr>
          <p:cNvPr id="515" name="Google Shape;515;g2b54f9b2947_0_3"/>
          <p:cNvSpPr txBox="1"/>
          <p:nvPr/>
        </p:nvSpPr>
        <p:spPr>
          <a:xfrm>
            <a:off x="3598026" y="5662675"/>
            <a:ext cx="2112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rgbClr val="E69138"/>
                </a:solidFill>
                <a:latin typeface="Twentieth Century"/>
                <a:ea typeface="Twentieth Century"/>
                <a:cs typeface="Twentieth Century"/>
                <a:sym typeface="Twentieth Century"/>
              </a:rPr>
              <a:t>BIODIESEL</a:t>
            </a:r>
            <a:endParaRPr sz="2800" b="1">
              <a:solidFill>
                <a:srgbClr val="E69138"/>
              </a:solidFill>
              <a:latin typeface="Twentieth Century"/>
              <a:ea typeface="Twentieth Century"/>
              <a:cs typeface="Twentieth Century"/>
              <a:sym typeface="Twentieth Century"/>
            </a:endParaRPr>
          </a:p>
        </p:txBody>
      </p:sp>
      <p:pic>
        <p:nvPicPr>
          <p:cNvPr id="516" name="Google Shape;516;g2b54f9b2947_0_3"/>
          <p:cNvPicPr preferRelativeResize="0"/>
          <p:nvPr/>
        </p:nvPicPr>
        <p:blipFill>
          <a:blip r:embed="rId3">
            <a:alphaModFix/>
          </a:blip>
          <a:stretch>
            <a:fillRect/>
          </a:stretch>
        </p:blipFill>
        <p:spPr>
          <a:xfrm>
            <a:off x="31661" y="19574"/>
            <a:ext cx="6009073" cy="3512127"/>
          </a:xfrm>
          <a:prstGeom prst="rect">
            <a:avLst/>
          </a:prstGeom>
          <a:noFill/>
          <a:ln>
            <a:noFill/>
          </a:ln>
        </p:spPr>
      </p:pic>
      <p:pic>
        <p:nvPicPr>
          <p:cNvPr id="517" name="Google Shape;517;g2b54f9b2947_0_3"/>
          <p:cNvPicPr preferRelativeResize="0"/>
          <p:nvPr/>
        </p:nvPicPr>
        <p:blipFill>
          <a:blip r:embed="rId4">
            <a:alphaModFix/>
          </a:blip>
          <a:stretch>
            <a:fillRect/>
          </a:stretch>
        </p:blipFill>
        <p:spPr>
          <a:xfrm>
            <a:off x="6055047" y="3465223"/>
            <a:ext cx="6135076" cy="3361100"/>
          </a:xfrm>
          <a:prstGeom prst="rect">
            <a:avLst/>
          </a:prstGeom>
          <a:noFill/>
          <a:ln>
            <a:noFill/>
          </a:ln>
        </p:spPr>
      </p:pic>
    </p:spTree>
  </p:cSld>
  <p:clrMapOvr>
    <a:masterClrMapping/>
  </p:clrMapOvr>
</p:sld>
</file>

<file path=ppt/theme/theme1.xml><?xml version="1.0" encoding="utf-8"?>
<a:theme xmlns:a="http://schemas.openxmlformats.org/drawingml/2006/main" name="Circuit">
  <a:themeElements>
    <a:clrScheme name="Circuit">
      <a:dk1>
        <a:srgbClr val="000000"/>
      </a:dk1>
      <a:lt1>
        <a:srgbClr val="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ircuit">
  <a:themeElements>
    <a:clrScheme name="Circuit">
      <a:dk1>
        <a:srgbClr val="000000"/>
      </a:dk1>
      <a:lt1>
        <a:srgbClr val="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1301</Words>
  <Application>Microsoft Office PowerPoint</Application>
  <PresentationFormat>Widescreen</PresentationFormat>
  <Paragraphs>155</Paragraphs>
  <Slides>29</Slides>
  <Notes>29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Bell MT</vt:lpstr>
      <vt:lpstr>Calibri</vt:lpstr>
      <vt:lpstr>Verdana</vt:lpstr>
      <vt:lpstr>Twentieth Century</vt:lpstr>
      <vt:lpstr>Arial</vt:lpstr>
      <vt:lpstr>Circuit</vt:lpstr>
      <vt:lpstr>Circuit</vt:lpstr>
      <vt:lpstr>U.S. ALTERNATIVE ENERGY VEHICLE ADOPTION </vt:lpstr>
      <vt:lpstr>PowerPoint Presentation</vt:lpstr>
      <vt:lpstr>PROJECT OVERVIEW</vt:lpstr>
      <vt:lpstr>AMERICA'S THOUGHTS ON ELECTRIC VEHICLES </vt:lpstr>
      <vt:lpstr>AMERICANS VOTED… HERE IS THEIR REASONING!</vt:lpstr>
      <vt:lpstr>WHICH STATES ARE THE MOST SUPPORTIVE OF ALTERNATIVE ENERGY VEHICLES? (BIODIESEL, ELECTRIC, ETHANOL (E85), RENEWABLE DIESEL) </vt:lpstr>
      <vt:lpstr>DIFFERENT FUEL TYPES:</vt:lpstr>
      <vt:lpstr>PowerPoint Presentation</vt:lpstr>
      <vt:lpstr>PowerPoint Presentation</vt:lpstr>
      <vt:lpstr>PowerPoint Presentation</vt:lpstr>
      <vt:lpstr>WHICH STATES ARE THE MOST SUPPORTIVE OF ELECTRIC ENERGY VEHICLES, AND WHAT CHARGER TYPES DO THEY USE? (LEVEL 1, LEVEL 2, AND DC CHARGERS) </vt:lpstr>
      <vt:lpstr>DIFFERENT ELECTRIC VEHICLE  CHARGER TYPES:</vt:lpstr>
      <vt:lpstr>LEVEL 1 VS. LEVEL 2 VS. LEVEL 3 CHARGING STATIONS: WHAT’S THE DIFFERENCE?</vt:lpstr>
      <vt:lpstr>EV CHARGING STATIONS AND PORTS IN THE US:</vt:lpstr>
      <vt:lpstr>TOTAL NUMBER OF EV CHARGING STATIONS BY STATE:</vt:lpstr>
      <vt:lpstr>MOST AND LEAST SUPPORTIVE STATES OF ELECTRIC VEHICLES?</vt:lpstr>
      <vt:lpstr>EARLY ADOPTERS VS NOW:</vt:lpstr>
      <vt:lpstr>WHICH STATES HAVE THE MOST EFFICIENT ELECTRIC VEHICLE CHARGING INFRASTRUCTURE?  WHICH STATES ARE NOT IDEAL TO TRAVEL THROUGH WITH AN ELECTRIC VEHICLE IN THE WINTER MONTHS?  </vt:lpstr>
      <vt:lpstr>WHICH STATES HAVE THE MOST EFFICIENT ELECTRIC VEHICLE CHARGING INFRASTRUCTURE? </vt:lpstr>
      <vt:lpstr>COLD WEATHER VS THE LITHIUM BATTERY</vt:lpstr>
      <vt:lpstr>PowerPoint Presentation</vt:lpstr>
      <vt:lpstr>WHICH STATES ARE NOT IDEAL TO TRAVEL THROUGH WITH AN ELECTRIC VEHICLE IN THE WINTER MONTHS?</vt:lpstr>
      <vt:lpstr>THANK YOU!</vt:lpstr>
      <vt:lpstr>DATA ETHICS CONSIDERATIONS </vt:lpstr>
      <vt:lpstr>PowerPoint Presentation</vt:lpstr>
      <vt:lpstr>RESOURCES</vt:lpstr>
      <vt:lpstr>PowerPoint Presentation</vt:lpstr>
      <vt:lpstr>PROJECT TASK BREAKDOWN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ALTERNATIVE ENERGY VEHICLE ADOPTION </dc:title>
  <dc:creator>Raghen Morrow</dc:creator>
  <cp:lastModifiedBy>Raghen Morrow</cp:lastModifiedBy>
  <cp:revision>1</cp:revision>
  <dcterms:created xsi:type="dcterms:W3CDTF">2024-01-30T02:11:56Z</dcterms:created>
  <dcterms:modified xsi:type="dcterms:W3CDTF">2024-02-05T23:19:58Z</dcterms:modified>
</cp:coreProperties>
</file>